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7" r:id="rId3"/>
    <p:sldId id="339" r:id="rId4"/>
    <p:sldId id="403" r:id="rId5"/>
    <p:sldId id="436" r:id="rId6"/>
    <p:sldId id="414" r:id="rId7"/>
    <p:sldId id="416" r:id="rId8"/>
    <p:sldId id="431" r:id="rId9"/>
    <p:sldId id="417" r:id="rId10"/>
    <p:sldId id="437" r:id="rId11"/>
    <p:sldId id="397" r:id="rId12"/>
    <p:sldId id="399" r:id="rId13"/>
    <p:sldId id="422" r:id="rId14"/>
    <p:sldId id="394" r:id="rId15"/>
    <p:sldId id="438" r:id="rId16"/>
    <p:sldId id="439" r:id="rId17"/>
    <p:sldId id="440" r:id="rId18"/>
    <p:sldId id="452" r:id="rId19"/>
    <p:sldId id="434" r:id="rId20"/>
    <p:sldId id="369" r:id="rId21"/>
    <p:sldId id="329" r:id="rId22"/>
    <p:sldId id="359" r:id="rId23"/>
    <p:sldId id="364" r:id="rId24"/>
    <p:sldId id="427" r:id="rId25"/>
    <p:sldId id="275" r:id="rId26"/>
    <p:sldId id="426" r:id="rId27"/>
    <p:sldId id="388" r:id="rId28"/>
    <p:sldId id="282" r:id="rId29"/>
    <p:sldId id="288" r:id="rId30"/>
    <p:sldId id="289" r:id="rId31"/>
    <p:sldId id="428" r:id="rId32"/>
    <p:sldId id="451" r:id="rId33"/>
    <p:sldId id="387" r:id="rId34"/>
    <p:sldId id="292" r:id="rId35"/>
    <p:sldId id="450" r:id="rId36"/>
    <p:sldId id="298" r:id="rId37"/>
    <p:sldId id="342" r:id="rId38"/>
    <p:sldId id="386" r:id="rId3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660"/>
  </p:normalViewPr>
  <p:slideViewPr>
    <p:cSldViewPr snapToGrid="0">
      <p:cViewPr varScale="1">
        <p:scale>
          <a:sx n="91" d="100"/>
          <a:sy n="91" d="100"/>
        </p:scale>
        <p:origin x="3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6DE24F-973B-4AF8-BD31-DB40AC4F2B06}" type="doc">
      <dgm:prSet loTypeId="urn:microsoft.com/office/officeart/2005/8/layout/defaul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2C11D909-F48E-404F-A339-47F06DED251D}">
      <dgm:prSet phldrT="[Texto]" custT="1"/>
      <dgm:spPr>
        <a:solidFill>
          <a:srgbClr val="660033"/>
        </a:solidFill>
      </dgm:spPr>
      <dgm:t>
        <a:bodyPr/>
        <a:lstStyle/>
        <a:p>
          <a:r>
            <a:rPr lang="es-ES" sz="1800" b="1" dirty="0"/>
            <a:t>Administrar, organizar y conservar de manera homogénea los documentos de archivo</a:t>
          </a:r>
        </a:p>
      </dgm:t>
    </dgm:pt>
    <dgm:pt modelId="{D304AE1A-7547-4656-BE2E-F77D09FD4486}" type="parTrans" cxnId="{3683C9DC-9C14-4E79-9327-65795FA293D3}">
      <dgm:prSet/>
      <dgm:spPr/>
      <dgm:t>
        <a:bodyPr/>
        <a:lstStyle/>
        <a:p>
          <a:endParaRPr lang="es-ES" sz="1800" b="1"/>
        </a:p>
      </dgm:t>
    </dgm:pt>
    <dgm:pt modelId="{78EF8EF7-E478-48FD-A33F-A43B5B32780B}" type="sibTrans" cxnId="{3683C9DC-9C14-4E79-9327-65795FA293D3}">
      <dgm:prSet/>
      <dgm:spPr/>
      <dgm:t>
        <a:bodyPr/>
        <a:lstStyle/>
        <a:p>
          <a:endParaRPr lang="es-ES" sz="1800" b="1"/>
        </a:p>
      </dgm:t>
    </dgm:pt>
    <dgm:pt modelId="{F8D4845B-FD14-400C-8BC3-C7617B0C6C0E}">
      <dgm:prSet phldrT="[Texto]" custT="1"/>
      <dgm:spPr>
        <a:solidFill>
          <a:srgbClr val="8A0045"/>
        </a:solidFill>
      </dgm:spPr>
      <dgm:t>
        <a:bodyPr/>
        <a:lstStyle/>
        <a:p>
          <a:r>
            <a:rPr lang="es-ES" sz="1800" b="1" dirty="0"/>
            <a:t>Establecer el Sistema Institucional de Archivos</a:t>
          </a:r>
        </a:p>
      </dgm:t>
    </dgm:pt>
    <dgm:pt modelId="{58838671-1274-4213-A32D-CF718D0DA10D}" type="parTrans" cxnId="{61BFA342-9B0E-407C-A8F9-EDAF62D1CAB9}">
      <dgm:prSet/>
      <dgm:spPr/>
      <dgm:t>
        <a:bodyPr/>
        <a:lstStyle/>
        <a:p>
          <a:endParaRPr lang="es-ES" sz="1800" b="1"/>
        </a:p>
      </dgm:t>
    </dgm:pt>
    <dgm:pt modelId="{49A50CA0-AB8C-4EAC-87D6-4A220BEA6E58}" type="sibTrans" cxnId="{61BFA342-9B0E-407C-A8F9-EDAF62D1CAB9}">
      <dgm:prSet/>
      <dgm:spPr/>
      <dgm:t>
        <a:bodyPr/>
        <a:lstStyle/>
        <a:p>
          <a:endParaRPr lang="es-ES" sz="1800" b="1"/>
        </a:p>
      </dgm:t>
    </dgm:pt>
    <dgm:pt modelId="{FDAFC1F6-24FD-452C-A6FE-D355BA98C99D}">
      <dgm:prSet phldrT="[Texto]" custT="1"/>
      <dgm:spPr>
        <a:solidFill>
          <a:srgbClr val="A40052"/>
        </a:solidFill>
      </dgm:spPr>
      <dgm:t>
        <a:bodyPr/>
        <a:lstStyle/>
        <a:p>
          <a:r>
            <a:rPr lang="es-ES" sz="1800" b="1" dirty="0"/>
            <a:t>Conformar un Grupo Interdisciplinario para apoyar en la valoración documental</a:t>
          </a:r>
        </a:p>
      </dgm:t>
    </dgm:pt>
    <dgm:pt modelId="{432BC978-449F-4C5B-BD34-D7FA97F30A7C}" type="parTrans" cxnId="{C379CAB7-CE65-471D-A192-36F08E444442}">
      <dgm:prSet/>
      <dgm:spPr/>
      <dgm:t>
        <a:bodyPr/>
        <a:lstStyle/>
        <a:p>
          <a:endParaRPr lang="es-ES" sz="1800" b="1"/>
        </a:p>
      </dgm:t>
    </dgm:pt>
    <dgm:pt modelId="{FDC0CBC3-44ED-46BC-8D4A-BC8EEE10E7E7}" type="sibTrans" cxnId="{C379CAB7-CE65-471D-A192-36F08E444442}">
      <dgm:prSet/>
      <dgm:spPr/>
      <dgm:t>
        <a:bodyPr/>
        <a:lstStyle/>
        <a:p>
          <a:endParaRPr lang="es-ES" sz="1800" b="1"/>
        </a:p>
      </dgm:t>
    </dgm:pt>
    <dgm:pt modelId="{D8E1E859-57D5-44E4-8B4E-07E74B5606A4}">
      <dgm:prSet phldrT="[Texto]" custT="1"/>
      <dgm:spPr>
        <a:solidFill>
          <a:srgbClr val="96004B"/>
        </a:solidFill>
      </dgm:spPr>
      <dgm:t>
        <a:bodyPr/>
        <a:lstStyle/>
        <a:p>
          <a:r>
            <a:rPr lang="es-ES" sz="1800" b="1" dirty="0"/>
            <a:t>Inscribir a sus archivos en el Registro Nacional de Archivos</a:t>
          </a:r>
        </a:p>
      </dgm:t>
    </dgm:pt>
    <dgm:pt modelId="{87DA8F67-5174-482A-8870-BD9E5DD0BAA2}" type="parTrans" cxnId="{88380FB9-FEA6-4F3E-A469-01BD47138651}">
      <dgm:prSet/>
      <dgm:spPr/>
      <dgm:t>
        <a:bodyPr/>
        <a:lstStyle/>
        <a:p>
          <a:endParaRPr lang="es-ES" sz="1800" b="1"/>
        </a:p>
      </dgm:t>
    </dgm:pt>
    <dgm:pt modelId="{BC8B3844-6A04-4D32-828D-7572493D701A}" type="sibTrans" cxnId="{88380FB9-FEA6-4F3E-A469-01BD47138651}">
      <dgm:prSet/>
      <dgm:spPr/>
      <dgm:t>
        <a:bodyPr/>
        <a:lstStyle/>
        <a:p>
          <a:endParaRPr lang="es-ES" sz="1800" b="1"/>
        </a:p>
      </dgm:t>
    </dgm:pt>
    <dgm:pt modelId="{F83D760E-65C8-4ABD-9625-3F918A52BEB7}">
      <dgm:prSet phldrT="[Texto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s-ES" sz="1800" b="1" dirty="0"/>
            <a:t>Destinar espacios, equipos e infraestructura para el funcionamiento de los archivos</a:t>
          </a:r>
        </a:p>
      </dgm:t>
    </dgm:pt>
    <dgm:pt modelId="{1BEB90CC-B867-4B7A-956D-DCDFD829A48C}" type="parTrans" cxnId="{25E64C70-D405-439B-A100-CAA59B66E0DB}">
      <dgm:prSet/>
      <dgm:spPr/>
      <dgm:t>
        <a:bodyPr/>
        <a:lstStyle/>
        <a:p>
          <a:endParaRPr lang="es-ES" sz="1800" b="1"/>
        </a:p>
      </dgm:t>
    </dgm:pt>
    <dgm:pt modelId="{C3DA51F0-2A8B-4910-B3B3-51A5024FFE0D}" type="sibTrans" cxnId="{25E64C70-D405-439B-A100-CAA59B66E0DB}">
      <dgm:prSet/>
      <dgm:spPr/>
      <dgm:t>
        <a:bodyPr/>
        <a:lstStyle/>
        <a:p>
          <a:endParaRPr lang="es-ES" sz="1800" b="1"/>
        </a:p>
      </dgm:t>
    </dgm:pt>
    <dgm:pt modelId="{01D948D6-B811-47BA-A5D8-B1BE349E1ADF}">
      <dgm:prSet phldrT="[Texto]" custT="1"/>
      <dgm:spPr>
        <a:solidFill>
          <a:srgbClr val="195781"/>
        </a:solidFill>
      </dgm:spPr>
      <dgm:t>
        <a:bodyPr/>
        <a:lstStyle/>
        <a:p>
          <a:r>
            <a:rPr lang="es-ES" sz="1800" b="1" dirty="0"/>
            <a:t>Elaborar un Programa Anual en Desarrollo Archivístico</a:t>
          </a:r>
        </a:p>
      </dgm:t>
    </dgm:pt>
    <dgm:pt modelId="{B8BA0CFC-86A6-4182-8842-F9FE6F0CFE3B}" type="parTrans" cxnId="{259C2C4C-37EA-499C-820B-61F851150934}">
      <dgm:prSet/>
      <dgm:spPr/>
      <dgm:t>
        <a:bodyPr/>
        <a:lstStyle/>
        <a:p>
          <a:endParaRPr lang="es-ES" sz="1800" b="1"/>
        </a:p>
      </dgm:t>
    </dgm:pt>
    <dgm:pt modelId="{FC1C71D0-8665-42FD-9022-967E7361073C}" type="sibTrans" cxnId="{259C2C4C-37EA-499C-820B-61F851150934}">
      <dgm:prSet/>
      <dgm:spPr/>
      <dgm:t>
        <a:bodyPr/>
        <a:lstStyle/>
        <a:p>
          <a:endParaRPr lang="es-ES" sz="1800" b="1"/>
        </a:p>
      </dgm:t>
    </dgm:pt>
    <dgm:pt modelId="{AA825717-9720-435F-B0CD-3D7B4F7E6E66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ES" sz="1600" b="1" dirty="0"/>
            <a:t>Contar con instrumentos de control y consulta archivística, la guía de archivo y los índices de expedientes reservados</a:t>
          </a:r>
        </a:p>
        <a:p>
          <a:r>
            <a:rPr lang="es-ES" sz="1600" b="1" dirty="0"/>
            <a:t>Art. 13 y 14</a:t>
          </a:r>
        </a:p>
      </dgm:t>
    </dgm:pt>
    <dgm:pt modelId="{9D400A9C-7C16-4574-9F9B-EB3B8164996E}" type="parTrans" cxnId="{45E285D4-8EE2-4954-B92F-59A1D9D427C4}">
      <dgm:prSet/>
      <dgm:spPr/>
      <dgm:t>
        <a:bodyPr/>
        <a:lstStyle/>
        <a:p>
          <a:endParaRPr lang="es-ES" sz="1800" b="1"/>
        </a:p>
      </dgm:t>
    </dgm:pt>
    <dgm:pt modelId="{AB03DB4C-E293-46D3-9D93-F39BD7D83F97}" type="sibTrans" cxnId="{45E285D4-8EE2-4954-B92F-59A1D9D427C4}">
      <dgm:prSet/>
      <dgm:spPr/>
      <dgm:t>
        <a:bodyPr/>
        <a:lstStyle/>
        <a:p>
          <a:endParaRPr lang="es-ES" sz="1800" b="1"/>
        </a:p>
      </dgm:t>
    </dgm:pt>
    <dgm:pt modelId="{31E10477-D852-475F-8664-8E2B864AFED3}">
      <dgm:prSet phldrT="[Tex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ES" sz="1800" b="1" dirty="0"/>
            <a:t>Llevar a cabo la capacitación y profesionalización del personal de archivos.</a:t>
          </a:r>
        </a:p>
        <a:p>
          <a:r>
            <a:rPr lang="es-ES" sz="1800" b="1" dirty="0"/>
            <a:t>Art. 30, 31, 32</a:t>
          </a:r>
        </a:p>
      </dgm:t>
    </dgm:pt>
    <dgm:pt modelId="{FB468801-1B5B-4E9C-8B66-D5A5D25279D6}" type="parTrans" cxnId="{D5C38E87-12AF-4996-9D9D-829DCF5B5EB0}">
      <dgm:prSet/>
      <dgm:spPr/>
      <dgm:t>
        <a:bodyPr/>
        <a:lstStyle/>
        <a:p>
          <a:endParaRPr lang="es-ES" sz="1800" b="1"/>
        </a:p>
      </dgm:t>
    </dgm:pt>
    <dgm:pt modelId="{E7FAF939-063F-40A0-A71D-7362B11EE168}" type="sibTrans" cxnId="{D5C38E87-12AF-4996-9D9D-829DCF5B5EB0}">
      <dgm:prSet/>
      <dgm:spPr/>
      <dgm:t>
        <a:bodyPr/>
        <a:lstStyle/>
        <a:p>
          <a:endParaRPr lang="es-ES" sz="1800" b="1"/>
        </a:p>
      </dgm:t>
    </dgm:pt>
    <dgm:pt modelId="{5A81B35A-134F-40CF-8B09-519B885CBA81}" type="pres">
      <dgm:prSet presAssocID="{7B6DE24F-973B-4AF8-BD31-DB40AC4F2B0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8E1C12E-987E-4189-B567-B1A237655A17}" type="pres">
      <dgm:prSet presAssocID="{2C11D909-F48E-404F-A339-47F06DED251D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96E669-4D45-470F-B38B-07C4D620A4F4}" type="pres">
      <dgm:prSet presAssocID="{78EF8EF7-E478-48FD-A33F-A43B5B32780B}" presName="sibTrans" presStyleCnt="0"/>
      <dgm:spPr/>
    </dgm:pt>
    <dgm:pt modelId="{A71D82DD-08BE-4208-92F8-E22351BE1212}" type="pres">
      <dgm:prSet presAssocID="{F8D4845B-FD14-400C-8BC3-C7617B0C6C0E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2A96A4-CE58-47EB-9267-5DBE53433A57}" type="pres">
      <dgm:prSet presAssocID="{49A50CA0-AB8C-4EAC-87D6-4A220BEA6E58}" presName="sibTrans" presStyleCnt="0"/>
      <dgm:spPr/>
    </dgm:pt>
    <dgm:pt modelId="{87CF4615-9596-4DE9-9319-7B999AC3FAC9}" type="pres">
      <dgm:prSet presAssocID="{D8E1E859-57D5-44E4-8B4E-07E74B5606A4}" presName="node" presStyleLbl="node1" presStyleIdx="2" presStyleCnt="8" custLinFactX="-10041" custLinFactY="17282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3C69BB-4DEB-490C-A3BA-DACFEDBBB826}" type="pres">
      <dgm:prSet presAssocID="{BC8B3844-6A04-4D32-828D-7572493D701A}" presName="sibTrans" presStyleCnt="0"/>
      <dgm:spPr/>
    </dgm:pt>
    <dgm:pt modelId="{1AB413CE-398E-42D5-890E-E145263CD180}" type="pres">
      <dgm:prSet presAssocID="{FDAFC1F6-24FD-452C-A6FE-D355BA98C99D}" presName="node" presStyleLbl="node1" presStyleIdx="3" presStyleCnt="8" custLinFactX="-13195" custLinFactNeighborX="-100000" custLinFactNeighborY="89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B4A232-F4FD-4EC0-AE41-072F71AA58EE}" type="pres">
      <dgm:prSet presAssocID="{FDC0CBC3-44ED-46BC-8D4A-BC8EEE10E7E7}" presName="sibTrans" presStyleCnt="0"/>
      <dgm:spPr/>
    </dgm:pt>
    <dgm:pt modelId="{69FF516A-9F04-4655-8A5E-32849D766DD1}" type="pres">
      <dgm:prSet presAssocID="{F83D760E-65C8-4ABD-9625-3F918A52BEB7}" presName="node" presStyleLbl="node1" presStyleIdx="4" presStyleCnt="8" custLinFactNeighborX="-1119" custLinFactNeighborY="6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7200F42-5B8C-4A56-BAD5-2C0F1D11A34F}" type="pres">
      <dgm:prSet presAssocID="{C3DA51F0-2A8B-4910-B3B3-51A5024FFE0D}" presName="sibTrans" presStyleCnt="0"/>
      <dgm:spPr/>
    </dgm:pt>
    <dgm:pt modelId="{45250071-7D7B-4DD5-A4C9-BBC4CE6711FA}" type="pres">
      <dgm:prSet presAssocID="{01D948D6-B811-47BA-A5D8-B1BE349E1ADF}" presName="node" presStyleLbl="node1" presStyleIdx="5" presStyleCnt="8" custLinFactX="6805" custLinFactNeighborX="100000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9C0768-9E97-4B8D-881C-FB8E32E4CD0E}" type="pres">
      <dgm:prSet presAssocID="{FC1C71D0-8665-42FD-9022-967E7361073C}" presName="sibTrans" presStyleCnt="0"/>
      <dgm:spPr/>
    </dgm:pt>
    <dgm:pt modelId="{A5E1C620-8DAF-4AC4-B40F-A1F492D5328F}" type="pres">
      <dgm:prSet presAssocID="{AA825717-9720-435F-B0CD-3D7B4F7E6E66}" presName="node" presStyleLbl="node1" presStyleIdx="6" presStyleCnt="8" custLinFactX="5398" custLinFactNeighborX="100000" custLinFactNeighborY="-356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9260E7-7245-4DC6-93AB-8E0DDF9E3133}" type="pres">
      <dgm:prSet presAssocID="{AB03DB4C-E293-46D3-9D93-F39BD7D83F97}" presName="sibTrans" presStyleCnt="0"/>
      <dgm:spPr/>
    </dgm:pt>
    <dgm:pt modelId="{C2176EFE-8FD5-489A-B086-933B877AB41E}" type="pres">
      <dgm:prSet presAssocID="{31E10477-D852-475F-8664-8E2B864AFED3}" presName="node" presStyleLbl="node1" presStyleIdx="7" presStyleCnt="8" custLinFactY="-15921" custLinFactNeighborX="-5885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5C38E87-12AF-4996-9D9D-829DCF5B5EB0}" srcId="{7B6DE24F-973B-4AF8-BD31-DB40AC4F2B06}" destId="{31E10477-D852-475F-8664-8E2B864AFED3}" srcOrd="7" destOrd="0" parTransId="{FB468801-1B5B-4E9C-8B66-D5A5D25279D6}" sibTransId="{E7FAF939-063F-40A0-A71D-7362B11EE168}"/>
    <dgm:cxn modelId="{56BFE6D7-B7F2-440D-B7FE-A4E9DA91B647}" type="presOf" srcId="{F8D4845B-FD14-400C-8BC3-C7617B0C6C0E}" destId="{A71D82DD-08BE-4208-92F8-E22351BE1212}" srcOrd="0" destOrd="0" presId="urn:microsoft.com/office/officeart/2005/8/layout/default"/>
    <dgm:cxn modelId="{F3337F17-F972-46DE-8EE7-E2B5BD394ACA}" type="presOf" srcId="{7B6DE24F-973B-4AF8-BD31-DB40AC4F2B06}" destId="{5A81B35A-134F-40CF-8B09-519B885CBA81}" srcOrd="0" destOrd="0" presId="urn:microsoft.com/office/officeart/2005/8/layout/default"/>
    <dgm:cxn modelId="{26AD9180-734C-4991-9D65-609AA56858BB}" type="presOf" srcId="{AA825717-9720-435F-B0CD-3D7B4F7E6E66}" destId="{A5E1C620-8DAF-4AC4-B40F-A1F492D5328F}" srcOrd="0" destOrd="0" presId="urn:microsoft.com/office/officeart/2005/8/layout/default"/>
    <dgm:cxn modelId="{259C2C4C-37EA-499C-820B-61F851150934}" srcId="{7B6DE24F-973B-4AF8-BD31-DB40AC4F2B06}" destId="{01D948D6-B811-47BA-A5D8-B1BE349E1ADF}" srcOrd="5" destOrd="0" parTransId="{B8BA0CFC-86A6-4182-8842-F9FE6F0CFE3B}" sibTransId="{FC1C71D0-8665-42FD-9022-967E7361073C}"/>
    <dgm:cxn modelId="{E56147E3-81BF-4B03-934D-2CBB095AA032}" type="presOf" srcId="{F83D760E-65C8-4ABD-9625-3F918A52BEB7}" destId="{69FF516A-9F04-4655-8A5E-32849D766DD1}" srcOrd="0" destOrd="0" presId="urn:microsoft.com/office/officeart/2005/8/layout/default"/>
    <dgm:cxn modelId="{E935DF09-EF09-480C-A7CD-E183658E6D77}" type="presOf" srcId="{31E10477-D852-475F-8664-8E2B864AFED3}" destId="{C2176EFE-8FD5-489A-B086-933B877AB41E}" srcOrd="0" destOrd="0" presId="urn:microsoft.com/office/officeart/2005/8/layout/default"/>
    <dgm:cxn modelId="{88380FB9-FEA6-4F3E-A469-01BD47138651}" srcId="{7B6DE24F-973B-4AF8-BD31-DB40AC4F2B06}" destId="{D8E1E859-57D5-44E4-8B4E-07E74B5606A4}" srcOrd="2" destOrd="0" parTransId="{87DA8F67-5174-482A-8870-BD9E5DD0BAA2}" sibTransId="{BC8B3844-6A04-4D32-828D-7572493D701A}"/>
    <dgm:cxn modelId="{1E6CBDD3-FC62-4C65-8071-65D58151F998}" type="presOf" srcId="{D8E1E859-57D5-44E4-8B4E-07E74B5606A4}" destId="{87CF4615-9596-4DE9-9319-7B999AC3FAC9}" srcOrd="0" destOrd="0" presId="urn:microsoft.com/office/officeart/2005/8/layout/default"/>
    <dgm:cxn modelId="{25E64C70-D405-439B-A100-CAA59B66E0DB}" srcId="{7B6DE24F-973B-4AF8-BD31-DB40AC4F2B06}" destId="{F83D760E-65C8-4ABD-9625-3F918A52BEB7}" srcOrd="4" destOrd="0" parTransId="{1BEB90CC-B867-4B7A-956D-DCDFD829A48C}" sibTransId="{C3DA51F0-2A8B-4910-B3B3-51A5024FFE0D}"/>
    <dgm:cxn modelId="{61BFA342-9B0E-407C-A8F9-EDAF62D1CAB9}" srcId="{7B6DE24F-973B-4AF8-BD31-DB40AC4F2B06}" destId="{F8D4845B-FD14-400C-8BC3-C7617B0C6C0E}" srcOrd="1" destOrd="0" parTransId="{58838671-1274-4213-A32D-CF718D0DA10D}" sibTransId="{49A50CA0-AB8C-4EAC-87D6-4A220BEA6E58}"/>
    <dgm:cxn modelId="{5E95D004-0B09-4A65-AA5C-F4AE27FA8814}" type="presOf" srcId="{FDAFC1F6-24FD-452C-A6FE-D355BA98C99D}" destId="{1AB413CE-398E-42D5-890E-E145263CD180}" srcOrd="0" destOrd="0" presId="urn:microsoft.com/office/officeart/2005/8/layout/default"/>
    <dgm:cxn modelId="{C379CAB7-CE65-471D-A192-36F08E444442}" srcId="{7B6DE24F-973B-4AF8-BD31-DB40AC4F2B06}" destId="{FDAFC1F6-24FD-452C-A6FE-D355BA98C99D}" srcOrd="3" destOrd="0" parTransId="{432BC978-449F-4C5B-BD34-D7FA97F30A7C}" sibTransId="{FDC0CBC3-44ED-46BC-8D4A-BC8EEE10E7E7}"/>
    <dgm:cxn modelId="{4FB93F39-E2E7-4AC9-88DE-192DFF5A6390}" type="presOf" srcId="{01D948D6-B811-47BA-A5D8-B1BE349E1ADF}" destId="{45250071-7D7B-4DD5-A4C9-BBC4CE6711FA}" srcOrd="0" destOrd="0" presId="urn:microsoft.com/office/officeart/2005/8/layout/default"/>
    <dgm:cxn modelId="{3683C9DC-9C14-4E79-9327-65795FA293D3}" srcId="{7B6DE24F-973B-4AF8-BD31-DB40AC4F2B06}" destId="{2C11D909-F48E-404F-A339-47F06DED251D}" srcOrd="0" destOrd="0" parTransId="{D304AE1A-7547-4656-BE2E-F77D09FD4486}" sibTransId="{78EF8EF7-E478-48FD-A33F-A43B5B32780B}"/>
    <dgm:cxn modelId="{45E285D4-8EE2-4954-B92F-59A1D9D427C4}" srcId="{7B6DE24F-973B-4AF8-BD31-DB40AC4F2B06}" destId="{AA825717-9720-435F-B0CD-3D7B4F7E6E66}" srcOrd="6" destOrd="0" parTransId="{9D400A9C-7C16-4574-9F9B-EB3B8164996E}" sibTransId="{AB03DB4C-E293-46D3-9D93-F39BD7D83F97}"/>
    <dgm:cxn modelId="{B9D6782D-9AC2-499C-AD0A-7A9C55DFBB10}" type="presOf" srcId="{2C11D909-F48E-404F-A339-47F06DED251D}" destId="{B8E1C12E-987E-4189-B567-B1A237655A17}" srcOrd="0" destOrd="0" presId="urn:microsoft.com/office/officeart/2005/8/layout/default"/>
    <dgm:cxn modelId="{0C7EDD19-8F82-4EDC-B286-0E57625ACACA}" type="presParOf" srcId="{5A81B35A-134F-40CF-8B09-519B885CBA81}" destId="{B8E1C12E-987E-4189-B567-B1A237655A17}" srcOrd="0" destOrd="0" presId="urn:microsoft.com/office/officeart/2005/8/layout/default"/>
    <dgm:cxn modelId="{4AB07B3E-98FC-4C28-B24C-D2BE2B583B7F}" type="presParOf" srcId="{5A81B35A-134F-40CF-8B09-519B885CBA81}" destId="{7396E669-4D45-470F-B38B-07C4D620A4F4}" srcOrd="1" destOrd="0" presId="urn:microsoft.com/office/officeart/2005/8/layout/default"/>
    <dgm:cxn modelId="{74EDAC39-B8C7-4A18-BB9A-76F8A43FFFE2}" type="presParOf" srcId="{5A81B35A-134F-40CF-8B09-519B885CBA81}" destId="{A71D82DD-08BE-4208-92F8-E22351BE1212}" srcOrd="2" destOrd="0" presId="urn:microsoft.com/office/officeart/2005/8/layout/default"/>
    <dgm:cxn modelId="{73B0F225-5693-495B-B152-2B1E6CE6A953}" type="presParOf" srcId="{5A81B35A-134F-40CF-8B09-519B885CBA81}" destId="{332A96A4-CE58-47EB-9267-5DBE53433A57}" srcOrd="3" destOrd="0" presId="urn:microsoft.com/office/officeart/2005/8/layout/default"/>
    <dgm:cxn modelId="{190F607A-FD5E-49F3-93A4-D6F6E5D3723E}" type="presParOf" srcId="{5A81B35A-134F-40CF-8B09-519B885CBA81}" destId="{87CF4615-9596-4DE9-9319-7B999AC3FAC9}" srcOrd="4" destOrd="0" presId="urn:microsoft.com/office/officeart/2005/8/layout/default"/>
    <dgm:cxn modelId="{048119DD-7AD8-4671-A654-1249432F098D}" type="presParOf" srcId="{5A81B35A-134F-40CF-8B09-519B885CBA81}" destId="{E33C69BB-4DEB-490C-A3BA-DACFEDBBB826}" srcOrd="5" destOrd="0" presId="urn:microsoft.com/office/officeart/2005/8/layout/default"/>
    <dgm:cxn modelId="{898B443A-3D30-49DD-B55C-C5253C6F2DC3}" type="presParOf" srcId="{5A81B35A-134F-40CF-8B09-519B885CBA81}" destId="{1AB413CE-398E-42D5-890E-E145263CD180}" srcOrd="6" destOrd="0" presId="urn:microsoft.com/office/officeart/2005/8/layout/default"/>
    <dgm:cxn modelId="{8E8B96F0-72B3-4825-BC96-1404F8A7744D}" type="presParOf" srcId="{5A81B35A-134F-40CF-8B09-519B885CBA81}" destId="{91B4A232-F4FD-4EC0-AE41-072F71AA58EE}" srcOrd="7" destOrd="0" presId="urn:microsoft.com/office/officeart/2005/8/layout/default"/>
    <dgm:cxn modelId="{E8138E59-BF09-4751-8463-4074B32F2A8C}" type="presParOf" srcId="{5A81B35A-134F-40CF-8B09-519B885CBA81}" destId="{69FF516A-9F04-4655-8A5E-32849D766DD1}" srcOrd="8" destOrd="0" presId="urn:microsoft.com/office/officeart/2005/8/layout/default"/>
    <dgm:cxn modelId="{F1C7E3B4-DCCB-4E64-BF33-E314487042DE}" type="presParOf" srcId="{5A81B35A-134F-40CF-8B09-519B885CBA81}" destId="{57200F42-5B8C-4A56-BAD5-2C0F1D11A34F}" srcOrd="9" destOrd="0" presId="urn:microsoft.com/office/officeart/2005/8/layout/default"/>
    <dgm:cxn modelId="{6AA798FA-7355-4B06-98DE-4A1DC0ABC982}" type="presParOf" srcId="{5A81B35A-134F-40CF-8B09-519B885CBA81}" destId="{45250071-7D7B-4DD5-A4C9-BBC4CE6711FA}" srcOrd="10" destOrd="0" presId="urn:microsoft.com/office/officeart/2005/8/layout/default"/>
    <dgm:cxn modelId="{75C1FBAB-5E43-4080-989D-ACAEC687147A}" type="presParOf" srcId="{5A81B35A-134F-40CF-8B09-519B885CBA81}" destId="{799C0768-9E97-4B8D-881C-FB8E32E4CD0E}" srcOrd="11" destOrd="0" presId="urn:microsoft.com/office/officeart/2005/8/layout/default"/>
    <dgm:cxn modelId="{35D47891-76B4-4A13-A9EB-F64DBE651ED1}" type="presParOf" srcId="{5A81B35A-134F-40CF-8B09-519B885CBA81}" destId="{A5E1C620-8DAF-4AC4-B40F-A1F492D5328F}" srcOrd="12" destOrd="0" presId="urn:microsoft.com/office/officeart/2005/8/layout/default"/>
    <dgm:cxn modelId="{AFFDEDAE-9C97-4281-A0AB-B05FB1D56765}" type="presParOf" srcId="{5A81B35A-134F-40CF-8B09-519B885CBA81}" destId="{AD9260E7-7245-4DC6-93AB-8E0DDF9E3133}" srcOrd="13" destOrd="0" presId="urn:microsoft.com/office/officeart/2005/8/layout/default"/>
    <dgm:cxn modelId="{36E936E2-F622-4766-8F1E-D599EACBFF29}" type="presParOf" srcId="{5A81B35A-134F-40CF-8B09-519B885CBA81}" destId="{C2176EFE-8FD5-489A-B086-933B877AB41E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3A2795-113B-4DFE-942F-C556BDC4D390}" type="doc">
      <dgm:prSet loTypeId="urn:microsoft.com/office/officeart/2005/8/layout/radial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C740D635-99E9-400D-A68C-D0A328D64C9F}">
      <dgm:prSet phldrT="[Texto]" custT="1"/>
      <dgm:spPr>
        <a:solidFill>
          <a:srgbClr val="7030A0">
            <a:alpha val="50000"/>
          </a:srgbClr>
        </a:solidFill>
      </dgm:spPr>
      <dgm:t>
        <a:bodyPr/>
        <a:lstStyle/>
        <a:p>
          <a:r>
            <a:rPr lang="es-ES" sz="1400" b="1" dirty="0"/>
            <a:t>Grupo interdisciplinario</a:t>
          </a:r>
        </a:p>
      </dgm:t>
    </dgm:pt>
    <dgm:pt modelId="{7EE74347-0B1B-472F-8E12-54687D01FD4F}" type="parTrans" cxnId="{A6DB2A81-C0E9-4B49-9DCF-7971B2333E00}">
      <dgm:prSet/>
      <dgm:spPr/>
      <dgm:t>
        <a:bodyPr/>
        <a:lstStyle/>
        <a:p>
          <a:endParaRPr lang="es-ES"/>
        </a:p>
      </dgm:t>
    </dgm:pt>
    <dgm:pt modelId="{BB6F14FF-2304-4570-A3CF-4D51B46BC777}" type="sibTrans" cxnId="{A6DB2A81-C0E9-4B49-9DCF-7971B2333E00}">
      <dgm:prSet/>
      <dgm:spPr/>
      <dgm:t>
        <a:bodyPr/>
        <a:lstStyle/>
        <a:p>
          <a:endParaRPr lang="es-ES"/>
        </a:p>
      </dgm:t>
    </dgm:pt>
    <dgm:pt modelId="{9DD236F2-92B3-42F3-B1EE-13644268B361}">
      <dgm:prSet phldrT="[Texto]" custT="1"/>
      <dgm:spPr/>
      <dgm:t>
        <a:bodyPr/>
        <a:lstStyle/>
        <a:p>
          <a:r>
            <a:rPr lang="es-ES" sz="1200" b="1" dirty="0"/>
            <a:t>ACA</a:t>
          </a:r>
        </a:p>
      </dgm:t>
    </dgm:pt>
    <dgm:pt modelId="{9E246612-0F43-4954-BB1D-8E5EE8B2AA73}" type="parTrans" cxnId="{390448D4-35BE-47EE-827F-B71C26C72815}">
      <dgm:prSet/>
      <dgm:spPr/>
      <dgm:t>
        <a:bodyPr/>
        <a:lstStyle/>
        <a:p>
          <a:endParaRPr lang="es-ES"/>
        </a:p>
      </dgm:t>
    </dgm:pt>
    <dgm:pt modelId="{29879C4F-78A2-482D-8A06-44ACB52CEFF0}" type="sibTrans" cxnId="{390448D4-35BE-47EE-827F-B71C26C72815}">
      <dgm:prSet/>
      <dgm:spPr/>
      <dgm:t>
        <a:bodyPr/>
        <a:lstStyle/>
        <a:p>
          <a:endParaRPr lang="es-ES"/>
        </a:p>
      </dgm:t>
    </dgm:pt>
    <dgm:pt modelId="{2D017619-3F59-43BB-BE5F-A0FF5560BD34}">
      <dgm:prSet phldrT="[Texto]" custT="1"/>
      <dgm:spPr/>
      <dgm:t>
        <a:bodyPr/>
        <a:lstStyle/>
        <a:p>
          <a:r>
            <a:rPr lang="es-ES" sz="1200" b="1" dirty="0"/>
            <a:t>UT</a:t>
          </a:r>
        </a:p>
      </dgm:t>
    </dgm:pt>
    <dgm:pt modelId="{91B5219A-AB66-481A-9B78-431D1EBA6084}" type="parTrans" cxnId="{C528221B-F77C-40A4-9BD0-D7EA14B46762}">
      <dgm:prSet/>
      <dgm:spPr/>
      <dgm:t>
        <a:bodyPr/>
        <a:lstStyle/>
        <a:p>
          <a:endParaRPr lang="es-ES"/>
        </a:p>
      </dgm:t>
    </dgm:pt>
    <dgm:pt modelId="{E41605A4-1004-48B8-8918-AF2EF551AE45}" type="sibTrans" cxnId="{C528221B-F77C-40A4-9BD0-D7EA14B46762}">
      <dgm:prSet/>
      <dgm:spPr/>
      <dgm:t>
        <a:bodyPr/>
        <a:lstStyle/>
        <a:p>
          <a:endParaRPr lang="es-ES"/>
        </a:p>
      </dgm:t>
    </dgm:pt>
    <dgm:pt modelId="{2C6B5143-7CDA-46F0-A517-619CD8B646EE}">
      <dgm:prSet phldrT="[Texto]" custT="1"/>
      <dgm:spPr/>
      <dgm:t>
        <a:bodyPr/>
        <a:lstStyle/>
        <a:p>
          <a:r>
            <a:rPr lang="es-ES" sz="1200" b="1" dirty="0"/>
            <a:t>PLANEA-CIÓN</a:t>
          </a:r>
        </a:p>
      </dgm:t>
    </dgm:pt>
    <dgm:pt modelId="{EB42D7B0-AEC4-4CC8-92C2-AB6917140721}" type="parTrans" cxnId="{F45EA340-1613-49E5-A236-5831689DF030}">
      <dgm:prSet/>
      <dgm:spPr/>
      <dgm:t>
        <a:bodyPr/>
        <a:lstStyle/>
        <a:p>
          <a:endParaRPr lang="es-ES"/>
        </a:p>
      </dgm:t>
    </dgm:pt>
    <dgm:pt modelId="{8816F460-856A-4EC2-8F56-8729119237BF}" type="sibTrans" cxnId="{F45EA340-1613-49E5-A236-5831689DF030}">
      <dgm:prSet/>
      <dgm:spPr/>
      <dgm:t>
        <a:bodyPr/>
        <a:lstStyle/>
        <a:p>
          <a:endParaRPr lang="es-ES"/>
        </a:p>
      </dgm:t>
    </dgm:pt>
    <dgm:pt modelId="{7E18321D-096E-48B2-A9A8-6BA5B7FE8B62}">
      <dgm:prSet phldrT="[Texto]" custT="1"/>
      <dgm:spPr/>
      <dgm:t>
        <a:bodyPr/>
        <a:lstStyle/>
        <a:p>
          <a:r>
            <a:rPr lang="es-ES" sz="1200" b="1" dirty="0"/>
            <a:t>JURÍDICA</a:t>
          </a:r>
        </a:p>
      </dgm:t>
    </dgm:pt>
    <dgm:pt modelId="{C6169CF8-1EB0-4F09-8F95-9C2FB999E90F}" type="parTrans" cxnId="{91B008BA-F554-4F26-A201-99AE1F3939C1}">
      <dgm:prSet/>
      <dgm:spPr/>
      <dgm:t>
        <a:bodyPr/>
        <a:lstStyle/>
        <a:p>
          <a:endParaRPr lang="es-ES"/>
        </a:p>
      </dgm:t>
    </dgm:pt>
    <dgm:pt modelId="{A4F66BE5-42BE-44FD-B2CB-CB054BC653A1}" type="sibTrans" cxnId="{91B008BA-F554-4F26-A201-99AE1F3939C1}">
      <dgm:prSet/>
      <dgm:spPr/>
      <dgm:t>
        <a:bodyPr/>
        <a:lstStyle/>
        <a:p>
          <a:endParaRPr lang="es-ES"/>
        </a:p>
      </dgm:t>
    </dgm:pt>
    <dgm:pt modelId="{5648944B-F2FD-40F8-ABC2-2FC8397DD318}">
      <dgm:prSet phldrT="[Texto]" custT="1"/>
      <dgm:spPr/>
      <dgm:t>
        <a:bodyPr/>
        <a:lstStyle/>
        <a:p>
          <a:r>
            <a:rPr lang="es-ES" sz="1100" b="1" dirty="0"/>
            <a:t>MEJORA CONTÍNUA</a:t>
          </a:r>
        </a:p>
      </dgm:t>
    </dgm:pt>
    <dgm:pt modelId="{A4BF7B10-8789-40AA-8EAB-C24F4830F003}" type="parTrans" cxnId="{392354A0-FA76-4F33-B477-484630472114}">
      <dgm:prSet/>
      <dgm:spPr/>
      <dgm:t>
        <a:bodyPr/>
        <a:lstStyle/>
        <a:p>
          <a:endParaRPr lang="es-ES"/>
        </a:p>
      </dgm:t>
    </dgm:pt>
    <dgm:pt modelId="{D5C8A0AC-56DA-4395-B463-05FA45C3765A}" type="sibTrans" cxnId="{392354A0-FA76-4F33-B477-484630472114}">
      <dgm:prSet/>
      <dgm:spPr/>
      <dgm:t>
        <a:bodyPr/>
        <a:lstStyle/>
        <a:p>
          <a:endParaRPr lang="es-ES"/>
        </a:p>
      </dgm:t>
    </dgm:pt>
    <dgm:pt modelId="{E224B378-EF2F-45A9-B1B4-6503CF38D078}">
      <dgm:prSet phldrT="[Texto]" custT="1"/>
      <dgm:spPr/>
      <dgm:t>
        <a:bodyPr/>
        <a:lstStyle/>
        <a:p>
          <a:r>
            <a:rPr lang="es-ES" sz="1200" b="1" dirty="0"/>
            <a:t>OIC</a:t>
          </a:r>
        </a:p>
      </dgm:t>
    </dgm:pt>
    <dgm:pt modelId="{500121BE-311E-4CEA-9C27-91182F376E0E}" type="parTrans" cxnId="{F5866C99-D9C6-4669-BCC7-1FFBD8C1F017}">
      <dgm:prSet/>
      <dgm:spPr/>
      <dgm:t>
        <a:bodyPr/>
        <a:lstStyle/>
        <a:p>
          <a:endParaRPr lang="es-ES"/>
        </a:p>
      </dgm:t>
    </dgm:pt>
    <dgm:pt modelId="{2515DA87-8AE3-4AF0-BCD3-1EAC6C889DFE}" type="sibTrans" cxnId="{F5866C99-D9C6-4669-BCC7-1FFBD8C1F017}">
      <dgm:prSet/>
      <dgm:spPr/>
      <dgm:t>
        <a:bodyPr/>
        <a:lstStyle/>
        <a:p>
          <a:endParaRPr lang="es-ES"/>
        </a:p>
      </dgm:t>
    </dgm:pt>
    <dgm:pt modelId="{E9F12F4A-A466-4094-B772-2CD22BE9CBD5}">
      <dgm:prSet phldrT="[Texto]" custT="1"/>
      <dgm:spPr/>
      <dgm:t>
        <a:bodyPr/>
        <a:lstStyle/>
        <a:p>
          <a:r>
            <a:rPr lang="es-ES" sz="1200" b="1" dirty="0"/>
            <a:t>U. ADVAS</a:t>
          </a:r>
        </a:p>
      </dgm:t>
    </dgm:pt>
    <dgm:pt modelId="{F8576404-F4A5-4DA8-AA06-8FE77B8CF6C5}" type="parTrans" cxnId="{C92544F3-D547-4627-9B48-093A620F3BD0}">
      <dgm:prSet/>
      <dgm:spPr/>
      <dgm:t>
        <a:bodyPr/>
        <a:lstStyle/>
        <a:p>
          <a:endParaRPr lang="es-ES"/>
        </a:p>
      </dgm:t>
    </dgm:pt>
    <dgm:pt modelId="{680FF316-2F6F-435F-AF21-2C1F5A9F1932}" type="sibTrans" cxnId="{C92544F3-D547-4627-9B48-093A620F3BD0}">
      <dgm:prSet/>
      <dgm:spPr/>
      <dgm:t>
        <a:bodyPr/>
        <a:lstStyle/>
        <a:p>
          <a:endParaRPr lang="es-ES"/>
        </a:p>
      </dgm:t>
    </dgm:pt>
    <dgm:pt modelId="{F9ADB476-7085-4367-9747-73CBBB28828B}">
      <dgm:prSet phldrT="[Texto]" custT="1"/>
      <dgm:spPr/>
      <dgm:t>
        <a:bodyPr/>
        <a:lstStyle/>
        <a:p>
          <a:r>
            <a:rPr lang="es-ES" sz="1200" b="1" dirty="0"/>
            <a:t>AH</a:t>
          </a:r>
        </a:p>
      </dgm:t>
    </dgm:pt>
    <dgm:pt modelId="{950B10E3-CC6D-448E-BA3F-99C235B7D1DD}" type="parTrans" cxnId="{C326C417-70E2-452B-A28C-941A04DDB427}">
      <dgm:prSet/>
      <dgm:spPr/>
      <dgm:t>
        <a:bodyPr/>
        <a:lstStyle/>
        <a:p>
          <a:endParaRPr lang="es-ES"/>
        </a:p>
      </dgm:t>
    </dgm:pt>
    <dgm:pt modelId="{5956038A-BCA6-4C89-BA8C-C277D19C529E}" type="sibTrans" cxnId="{C326C417-70E2-452B-A28C-941A04DDB427}">
      <dgm:prSet/>
      <dgm:spPr/>
      <dgm:t>
        <a:bodyPr/>
        <a:lstStyle/>
        <a:p>
          <a:endParaRPr lang="es-ES"/>
        </a:p>
      </dgm:t>
    </dgm:pt>
    <dgm:pt modelId="{9CED513B-3A6B-45C4-A262-BE822FE9B387}">
      <dgm:prSet phldrT="[Texto]" custT="1"/>
      <dgm:spPr/>
      <dgm:t>
        <a:bodyPr/>
        <a:lstStyle/>
        <a:p>
          <a:r>
            <a:rPr lang="es-ES" sz="1200" b="1" dirty="0"/>
            <a:t>TI</a:t>
          </a:r>
        </a:p>
      </dgm:t>
    </dgm:pt>
    <dgm:pt modelId="{13ACEDA5-4AD8-4745-AA7A-C0EB283B6BFD}" type="parTrans" cxnId="{F904D000-7E24-4D1E-A721-D8FD2FA3B1B5}">
      <dgm:prSet/>
      <dgm:spPr/>
      <dgm:t>
        <a:bodyPr/>
        <a:lstStyle/>
        <a:p>
          <a:endParaRPr lang="es-ES"/>
        </a:p>
      </dgm:t>
    </dgm:pt>
    <dgm:pt modelId="{D74FCBA3-8A03-4367-B486-BEAABA97916A}" type="sibTrans" cxnId="{F904D000-7E24-4D1E-A721-D8FD2FA3B1B5}">
      <dgm:prSet/>
      <dgm:spPr/>
      <dgm:t>
        <a:bodyPr/>
        <a:lstStyle/>
        <a:p>
          <a:endParaRPr lang="es-ES"/>
        </a:p>
      </dgm:t>
    </dgm:pt>
    <dgm:pt modelId="{A67FC5CA-F0D2-4D04-B6B1-558718656D6E}" type="pres">
      <dgm:prSet presAssocID="{A83A2795-113B-4DFE-942F-C556BDC4D39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8BFA33D-D6F2-4CFF-B8AA-F0C6B92EC396}" type="pres">
      <dgm:prSet presAssocID="{A83A2795-113B-4DFE-942F-C556BDC4D390}" presName="radial" presStyleCnt="0">
        <dgm:presLayoutVars>
          <dgm:animLvl val="ctr"/>
        </dgm:presLayoutVars>
      </dgm:prSet>
      <dgm:spPr/>
    </dgm:pt>
    <dgm:pt modelId="{05CB924A-7FC3-4C4D-8E18-1118F4B008D2}" type="pres">
      <dgm:prSet presAssocID="{C740D635-99E9-400D-A68C-D0A328D64C9F}" presName="centerShape" presStyleLbl="vennNode1" presStyleIdx="0" presStyleCnt="10"/>
      <dgm:spPr/>
      <dgm:t>
        <a:bodyPr/>
        <a:lstStyle/>
        <a:p>
          <a:endParaRPr lang="es-ES"/>
        </a:p>
      </dgm:t>
    </dgm:pt>
    <dgm:pt modelId="{849FCFF0-BB49-43F6-BA97-3EAA591751C3}" type="pres">
      <dgm:prSet presAssocID="{9DD236F2-92B3-42F3-B1EE-13644268B361}" presName="node" presStyleLbl="vennNode1" presStyleIdx="1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9660CE-F499-4E9B-82A1-1E765D1AC284}" type="pres">
      <dgm:prSet presAssocID="{2D017619-3F59-43BB-BE5F-A0FF5560BD34}" presName="node" presStyleLbl="vennNode1" presStyleIdx="2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EFC36AB-C3CB-49DE-9EA7-871E6809D6CE}" type="pres">
      <dgm:prSet presAssocID="{2C6B5143-7CDA-46F0-A517-619CD8B646EE}" presName="node" presStyleLbl="vennNode1" presStyleIdx="3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36C743-1B37-4491-B599-F1D9117DFB41}" type="pres">
      <dgm:prSet presAssocID="{7E18321D-096E-48B2-A9A8-6BA5B7FE8B62}" presName="node" presStyleLbl="vennNode1" presStyleIdx="4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9947701-1ABB-449E-941E-C17A669E4698}" type="pres">
      <dgm:prSet presAssocID="{5648944B-F2FD-40F8-ABC2-2FC8397DD318}" presName="node" presStyleLbl="vennNode1" presStyleIdx="5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78B1601-8880-429A-B662-465146479938}" type="pres">
      <dgm:prSet presAssocID="{9CED513B-3A6B-45C4-A262-BE822FE9B387}" presName="node" presStyleLbl="vennNode1" presStyleIdx="6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B556B9-81B6-48A4-9B57-053AF538AB30}" type="pres">
      <dgm:prSet presAssocID="{E224B378-EF2F-45A9-B1B4-6503CF38D078}" presName="node" presStyleLbl="vennNode1" presStyleIdx="7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4C1D36-771A-4780-BFF6-4D361147D9C0}" type="pres">
      <dgm:prSet presAssocID="{E9F12F4A-A466-4094-B772-2CD22BE9CBD5}" presName="node" presStyleLbl="vennNode1" presStyleIdx="8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F0F84E-9B98-4F59-8053-F711165E5429}" type="pres">
      <dgm:prSet presAssocID="{F9ADB476-7085-4367-9747-73CBBB28828B}" presName="node" presStyleLbl="vennNode1" presStyleIdx="9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7A67306-1339-4615-9901-5767451DE332}" type="presOf" srcId="{2D017619-3F59-43BB-BE5F-A0FF5560BD34}" destId="{7D9660CE-F499-4E9B-82A1-1E765D1AC284}" srcOrd="0" destOrd="0" presId="urn:microsoft.com/office/officeart/2005/8/layout/radial3"/>
    <dgm:cxn modelId="{DA8293E5-795F-468F-A77C-2D5186E69F1A}" type="presOf" srcId="{E224B378-EF2F-45A9-B1B4-6503CF38D078}" destId="{29B556B9-81B6-48A4-9B57-053AF538AB30}" srcOrd="0" destOrd="0" presId="urn:microsoft.com/office/officeart/2005/8/layout/radial3"/>
    <dgm:cxn modelId="{C528221B-F77C-40A4-9BD0-D7EA14B46762}" srcId="{C740D635-99E9-400D-A68C-D0A328D64C9F}" destId="{2D017619-3F59-43BB-BE5F-A0FF5560BD34}" srcOrd="1" destOrd="0" parTransId="{91B5219A-AB66-481A-9B78-431D1EBA6084}" sibTransId="{E41605A4-1004-48B8-8918-AF2EF551AE45}"/>
    <dgm:cxn modelId="{20B57C57-B4DF-423C-B410-086848AEA9A9}" type="presOf" srcId="{7E18321D-096E-48B2-A9A8-6BA5B7FE8B62}" destId="{F636C743-1B37-4491-B599-F1D9117DFB41}" srcOrd="0" destOrd="0" presId="urn:microsoft.com/office/officeart/2005/8/layout/radial3"/>
    <dgm:cxn modelId="{F45EA340-1613-49E5-A236-5831689DF030}" srcId="{C740D635-99E9-400D-A68C-D0A328D64C9F}" destId="{2C6B5143-7CDA-46F0-A517-619CD8B646EE}" srcOrd="2" destOrd="0" parTransId="{EB42D7B0-AEC4-4CC8-92C2-AB6917140721}" sibTransId="{8816F460-856A-4EC2-8F56-8729119237BF}"/>
    <dgm:cxn modelId="{30F2CEB8-CBB3-4B1A-8A77-731406ABB320}" type="presOf" srcId="{9CED513B-3A6B-45C4-A262-BE822FE9B387}" destId="{F78B1601-8880-429A-B662-465146479938}" srcOrd="0" destOrd="0" presId="urn:microsoft.com/office/officeart/2005/8/layout/radial3"/>
    <dgm:cxn modelId="{91B008BA-F554-4F26-A201-99AE1F3939C1}" srcId="{C740D635-99E9-400D-A68C-D0A328D64C9F}" destId="{7E18321D-096E-48B2-A9A8-6BA5B7FE8B62}" srcOrd="3" destOrd="0" parTransId="{C6169CF8-1EB0-4F09-8F95-9C2FB999E90F}" sibTransId="{A4F66BE5-42BE-44FD-B2CB-CB054BC653A1}"/>
    <dgm:cxn modelId="{390448D4-35BE-47EE-827F-B71C26C72815}" srcId="{C740D635-99E9-400D-A68C-D0A328D64C9F}" destId="{9DD236F2-92B3-42F3-B1EE-13644268B361}" srcOrd="0" destOrd="0" parTransId="{9E246612-0F43-4954-BB1D-8E5EE8B2AA73}" sibTransId="{29879C4F-78A2-482D-8A06-44ACB52CEFF0}"/>
    <dgm:cxn modelId="{F904D000-7E24-4D1E-A721-D8FD2FA3B1B5}" srcId="{C740D635-99E9-400D-A68C-D0A328D64C9F}" destId="{9CED513B-3A6B-45C4-A262-BE822FE9B387}" srcOrd="5" destOrd="0" parTransId="{13ACEDA5-4AD8-4745-AA7A-C0EB283B6BFD}" sibTransId="{D74FCBA3-8A03-4367-B486-BEAABA97916A}"/>
    <dgm:cxn modelId="{F5866C99-D9C6-4669-BCC7-1FFBD8C1F017}" srcId="{C740D635-99E9-400D-A68C-D0A328D64C9F}" destId="{E224B378-EF2F-45A9-B1B4-6503CF38D078}" srcOrd="6" destOrd="0" parTransId="{500121BE-311E-4CEA-9C27-91182F376E0E}" sibTransId="{2515DA87-8AE3-4AF0-BCD3-1EAC6C889DFE}"/>
    <dgm:cxn modelId="{7CE3EA62-42A1-4408-B317-B4AD0E834A01}" type="presOf" srcId="{E9F12F4A-A466-4094-B772-2CD22BE9CBD5}" destId="{B04C1D36-771A-4780-BFF6-4D361147D9C0}" srcOrd="0" destOrd="0" presId="urn:microsoft.com/office/officeart/2005/8/layout/radial3"/>
    <dgm:cxn modelId="{392354A0-FA76-4F33-B477-484630472114}" srcId="{C740D635-99E9-400D-A68C-D0A328D64C9F}" destId="{5648944B-F2FD-40F8-ABC2-2FC8397DD318}" srcOrd="4" destOrd="0" parTransId="{A4BF7B10-8789-40AA-8EAB-C24F4830F003}" sibTransId="{D5C8A0AC-56DA-4395-B463-05FA45C3765A}"/>
    <dgm:cxn modelId="{A6DB2A81-C0E9-4B49-9DCF-7971B2333E00}" srcId="{A83A2795-113B-4DFE-942F-C556BDC4D390}" destId="{C740D635-99E9-400D-A68C-D0A328D64C9F}" srcOrd="0" destOrd="0" parTransId="{7EE74347-0B1B-472F-8E12-54687D01FD4F}" sibTransId="{BB6F14FF-2304-4570-A3CF-4D51B46BC777}"/>
    <dgm:cxn modelId="{3C291856-6E1B-484C-9178-27B71CB29DAF}" type="presOf" srcId="{A83A2795-113B-4DFE-942F-C556BDC4D390}" destId="{A67FC5CA-F0D2-4D04-B6B1-558718656D6E}" srcOrd="0" destOrd="0" presId="urn:microsoft.com/office/officeart/2005/8/layout/radial3"/>
    <dgm:cxn modelId="{C92544F3-D547-4627-9B48-093A620F3BD0}" srcId="{C740D635-99E9-400D-A68C-D0A328D64C9F}" destId="{E9F12F4A-A466-4094-B772-2CD22BE9CBD5}" srcOrd="7" destOrd="0" parTransId="{F8576404-F4A5-4DA8-AA06-8FE77B8CF6C5}" sibTransId="{680FF316-2F6F-435F-AF21-2C1F5A9F1932}"/>
    <dgm:cxn modelId="{8828E29F-EA0D-4743-A9BE-1324EC907032}" type="presOf" srcId="{2C6B5143-7CDA-46F0-A517-619CD8B646EE}" destId="{4EFC36AB-C3CB-49DE-9EA7-871E6809D6CE}" srcOrd="0" destOrd="0" presId="urn:microsoft.com/office/officeart/2005/8/layout/radial3"/>
    <dgm:cxn modelId="{C326C417-70E2-452B-A28C-941A04DDB427}" srcId="{C740D635-99E9-400D-A68C-D0A328D64C9F}" destId="{F9ADB476-7085-4367-9747-73CBBB28828B}" srcOrd="8" destOrd="0" parTransId="{950B10E3-CC6D-448E-BA3F-99C235B7D1DD}" sibTransId="{5956038A-BCA6-4C89-BA8C-C277D19C529E}"/>
    <dgm:cxn modelId="{E6180317-AB75-4ED9-B669-B80E4A6586B6}" type="presOf" srcId="{5648944B-F2FD-40F8-ABC2-2FC8397DD318}" destId="{D9947701-1ABB-449E-941E-C17A669E4698}" srcOrd="0" destOrd="0" presId="urn:microsoft.com/office/officeart/2005/8/layout/radial3"/>
    <dgm:cxn modelId="{0776DDC0-560C-497E-978B-57109259A0C2}" type="presOf" srcId="{9DD236F2-92B3-42F3-B1EE-13644268B361}" destId="{849FCFF0-BB49-43F6-BA97-3EAA591751C3}" srcOrd="0" destOrd="0" presId="urn:microsoft.com/office/officeart/2005/8/layout/radial3"/>
    <dgm:cxn modelId="{6DD660A0-5580-4076-BC3D-DB1C7987E0B1}" type="presOf" srcId="{C740D635-99E9-400D-A68C-D0A328D64C9F}" destId="{05CB924A-7FC3-4C4D-8E18-1118F4B008D2}" srcOrd="0" destOrd="0" presId="urn:microsoft.com/office/officeart/2005/8/layout/radial3"/>
    <dgm:cxn modelId="{4579986E-02BF-4B59-9414-18040E00EFC0}" type="presOf" srcId="{F9ADB476-7085-4367-9747-73CBBB28828B}" destId="{3FF0F84E-9B98-4F59-8053-F711165E5429}" srcOrd="0" destOrd="0" presId="urn:microsoft.com/office/officeart/2005/8/layout/radial3"/>
    <dgm:cxn modelId="{D7B0BF02-CB53-4B25-8164-6C049853C583}" type="presParOf" srcId="{A67FC5CA-F0D2-4D04-B6B1-558718656D6E}" destId="{D8BFA33D-D6F2-4CFF-B8AA-F0C6B92EC396}" srcOrd="0" destOrd="0" presId="urn:microsoft.com/office/officeart/2005/8/layout/radial3"/>
    <dgm:cxn modelId="{0A094B88-3721-4276-A8EA-0475999BDCA3}" type="presParOf" srcId="{D8BFA33D-D6F2-4CFF-B8AA-F0C6B92EC396}" destId="{05CB924A-7FC3-4C4D-8E18-1118F4B008D2}" srcOrd="0" destOrd="0" presId="urn:microsoft.com/office/officeart/2005/8/layout/radial3"/>
    <dgm:cxn modelId="{94ED5309-DB0E-4EF9-BE64-E3C4EBBA9895}" type="presParOf" srcId="{D8BFA33D-D6F2-4CFF-B8AA-F0C6B92EC396}" destId="{849FCFF0-BB49-43F6-BA97-3EAA591751C3}" srcOrd="1" destOrd="0" presId="urn:microsoft.com/office/officeart/2005/8/layout/radial3"/>
    <dgm:cxn modelId="{3F7AE4F6-9AD7-4949-AD28-403200C1BE28}" type="presParOf" srcId="{D8BFA33D-D6F2-4CFF-B8AA-F0C6B92EC396}" destId="{7D9660CE-F499-4E9B-82A1-1E765D1AC284}" srcOrd="2" destOrd="0" presId="urn:microsoft.com/office/officeart/2005/8/layout/radial3"/>
    <dgm:cxn modelId="{437E1DDB-1DCD-4C18-A011-C14017A83F2A}" type="presParOf" srcId="{D8BFA33D-D6F2-4CFF-B8AA-F0C6B92EC396}" destId="{4EFC36AB-C3CB-49DE-9EA7-871E6809D6CE}" srcOrd="3" destOrd="0" presId="urn:microsoft.com/office/officeart/2005/8/layout/radial3"/>
    <dgm:cxn modelId="{55B9D7AF-CB9B-4F2A-89DA-03D9F1FD8490}" type="presParOf" srcId="{D8BFA33D-D6F2-4CFF-B8AA-F0C6B92EC396}" destId="{F636C743-1B37-4491-B599-F1D9117DFB41}" srcOrd="4" destOrd="0" presId="urn:microsoft.com/office/officeart/2005/8/layout/radial3"/>
    <dgm:cxn modelId="{87A219A5-C9E4-45E5-A675-F43C927F5816}" type="presParOf" srcId="{D8BFA33D-D6F2-4CFF-B8AA-F0C6B92EC396}" destId="{D9947701-1ABB-449E-941E-C17A669E4698}" srcOrd="5" destOrd="0" presId="urn:microsoft.com/office/officeart/2005/8/layout/radial3"/>
    <dgm:cxn modelId="{0DC16568-E5B4-4513-816C-519FC61DE118}" type="presParOf" srcId="{D8BFA33D-D6F2-4CFF-B8AA-F0C6B92EC396}" destId="{F78B1601-8880-429A-B662-465146479938}" srcOrd="6" destOrd="0" presId="urn:microsoft.com/office/officeart/2005/8/layout/radial3"/>
    <dgm:cxn modelId="{0369ABE5-C319-4785-9F2F-D861D2751D99}" type="presParOf" srcId="{D8BFA33D-D6F2-4CFF-B8AA-F0C6B92EC396}" destId="{29B556B9-81B6-48A4-9B57-053AF538AB30}" srcOrd="7" destOrd="0" presId="urn:microsoft.com/office/officeart/2005/8/layout/radial3"/>
    <dgm:cxn modelId="{35225329-4EDA-4E52-94CC-D63CDE0A7708}" type="presParOf" srcId="{D8BFA33D-D6F2-4CFF-B8AA-F0C6B92EC396}" destId="{B04C1D36-771A-4780-BFF6-4D361147D9C0}" srcOrd="8" destOrd="0" presId="urn:microsoft.com/office/officeart/2005/8/layout/radial3"/>
    <dgm:cxn modelId="{8967FF5E-FB71-449B-848F-356DE6A35D8E}" type="presParOf" srcId="{D8BFA33D-D6F2-4CFF-B8AA-F0C6B92EC396}" destId="{3FF0F84E-9B98-4F59-8053-F711165E5429}" srcOrd="9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1F73A7-7B2F-4DDE-83E5-6D36E5FF6986}" type="doc">
      <dgm:prSet loTypeId="urn:microsoft.com/office/officeart/2005/8/layout/hierarchy4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00DA99E5-F3FD-40E3-8D06-766F83B1D047}">
      <dgm:prSet phldrT="[Texto]" custT="1"/>
      <dgm:spPr>
        <a:solidFill>
          <a:srgbClr val="990033"/>
        </a:solidFill>
      </dgm:spPr>
      <dgm:t>
        <a:bodyPr/>
        <a:lstStyle/>
        <a:p>
          <a:r>
            <a:rPr lang="es-MX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Sistema Institucional de Archivos</a:t>
          </a:r>
        </a:p>
      </dgm:t>
    </dgm:pt>
    <dgm:pt modelId="{E34676AC-2D4D-4C5D-82B8-8B3D3FE283CA}" type="parTrans" cxnId="{30AEE835-D936-4D3A-80BA-F0F6437F7A35}">
      <dgm:prSet custT="1"/>
      <dgm:spPr/>
      <dgm:t>
        <a:bodyPr/>
        <a:lstStyle/>
        <a:p>
          <a:endParaRPr lang="es-MX" sz="1400"/>
        </a:p>
      </dgm:t>
    </dgm:pt>
    <dgm:pt modelId="{75171E14-189D-401A-B41C-0BFAB8DFD9A9}" type="sibTrans" cxnId="{30AEE835-D936-4D3A-80BA-F0F6437F7A35}">
      <dgm:prSet/>
      <dgm:spPr/>
      <dgm:t>
        <a:bodyPr/>
        <a:lstStyle/>
        <a:p>
          <a:endParaRPr lang="es-MX" sz="1400"/>
        </a:p>
      </dgm:t>
    </dgm:pt>
    <dgm:pt modelId="{08B34BB2-8B39-4B6E-BEEC-80D817A08568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D00045"/>
        </a:solidFill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>
            <a:spcAft>
              <a:spcPts val="0"/>
            </a:spcAft>
          </a:pPr>
          <a:r>
            <a:rPr lang="es-MX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Correspondencia y/o</a:t>
          </a:r>
        </a:p>
        <a:p>
          <a:pPr>
            <a:spcAft>
              <a:spcPts val="0"/>
            </a:spcAft>
          </a:pPr>
          <a:r>
            <a:rPr lang="es-MX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Oficialía de Partes</a:t>
          </a:r>
        </a:p>
        <a:p>
          <a:pPr>
            <a:spcAft>
              <a:spcPts val="0"/>
            </a:spcAft>
          </a:pPr>
          <a:endParaRPr lang="es-MX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2D0B8C-40FA-4D04-BF74-18103D5CF678}" type="parTrans" cxnId="{7C0D1983-E781-46EB-8180-1A592EC63F24}">
      <dgm:prSet custT="1"/>
      <dgm:spPr/>
      <dgm:t>
        <a:bodyPr/>
        <a:lstStyle/>
        <a:p>
          <a:endParaRPr lang="es-MX" sz="1400"/>
        </a:p>
      </dgm:t>
    </dgm:pt>
    <dgm:pt modelId="{85905502-31CC-4189-9667-94EFAB835AAA}" type="sibTrans" cxnId="{7C0D1983-E781-46EB-8180-1A592EC63F24}">
      <dgm:prSet/>
      <dgm:spPr/>
      <dgm:t>
        <a:bodyPr/>
        <a:lstStyle/>
        <a:p>
          <a:endParaRPr lang="es-MX" sz="1400"/>
        </a:p>
      </dgm:t>
    </dgm:pt>
    <dgm:pt modelId="{245378B3-5C16-4E0C-B2E6-12192513B916}">
      <dgm:prSet phldrT="[Texto]" custT="1"/>
      <dgm:spPr>
        <a:solidFill>
          <a:srgbClr val="D00045"/>
        </a:solidFill>
      </dgm:spPr>
      <dgm:t>
        <a:bodyPr/>
        <a:lstStyle/>
        <a:p>
          <a:r>
            <a:rPr lang="es-MX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Instancias Operativas</a:t>
          </a:r>
        </a:p>
      </dgm:t>
    </dgm:pt>
    <dgm:pt modelId="{787FCBD2-0423-4A6E-9987-AB113664D6DD}" type="sibTrans" cxnId="{03AC3FB9-DB32-4693-B833-8638ADCA2DD4}">
      <dgm:prSet/>
      <dgm:spPr/>
      <dgm:t>
        <a:bodyPr/>
        <a:lstStyle/>
        <a:p>
          <a:endParaRPr lang="es-MX" sz="1400"/>
        </a:p>
      </dgm:t>
    </dgm:pt>
    <dgm:pt modelId="{0DB72A0B-CB0C-4821-BCCD-59C1BFFD3428}" type="parTrans" cxnId="{03AC3FB9-DB32-4693-B833-8638ADCA2DD4}">
      <dgm:prSet custT="1"/>
      <dgm:spPr/>
      <dgm:t>
        <a:bodyPr/>
        <a:lstStyle/>
        <a:p>
          <a:endParaRPr lang="es-MX" sz="1400"/>
        </a:p>
      </dgm:t>
    </dgm:pt>
    <dgm:pt modelId="{415C84CF-35A2-4377-9C4D-2084BE69AFEF}">
      <dgm:prSet phldrT="[Texto]" custT="1"/>
      <dgm:spPr>
        <a:solidFill>
          <a:srgbClr val="D00045"/>
        </a:solidFill>
      </dgm:spPr>
      <dgm:t>
        <a:bodyPr/>
        <a:lstStyle/>
        <a:p>
          <a:pPr>
            <a:spcAft>
              <a:spcPts val="0"/>
            </a:spcAft>
          </a:pPr>
          <a:r>
            <a:rPr lang="es-MX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Área Coordinadora de Archivos</a:t>
          </a:r>
        </a:p>
        <a:p>
          <a:pPr>
            <a:spcAft>
              <a:spcPts val="0"/>
            </a:spcAft>
          </a:pPr>
          <a:r>
            <a:rPr lang="es-MX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(Instancia normativa)</a:t>
          </a:r>
        </a:p>
        <a:p>
          <a:pPr>
            <a:spcAft>
              <a:spcPts val="0"/>
            </a:spcAft>
          </a:pPr>
          <a:endParaRPr lang="es-MX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C08142A-B390-4157-8C3C-BD0E91A937A4}" type="parTrans" cxnId="{F37CA1A3-07D3-48F5-AA94-6A7B325D3D0D}">
      <dgm:prSet/>
      <dgm:spPr/>
      <dgm:t>
        <a:bodyPr/>
        <a:lstStyle/>
        <a:p>
          <a:endParaRPr lang="es-MX"/>
        </a:p>
      </dgm:t>
    </dgm:pt>
    <dgm:pt modelId="{A5555A4B-E0D9-47B5-816C-26B3513F6662}" type="sibTrans" cxnId="{F37CA1A3-07D3-48F5-AA94-6A7B325D3D0D}">
      <dgm:prSet/>
      <dgm:spPr/>
      <dgm:t>
        <a:bodyPr/>
        <a:lstStyle/>
        <a:p>
          <a:endParaRPr lang="es-MX"/>
        </a:p>
      </dgm:t>
    </dgm:pt>
    <dgm:pt modelId="{18518D35-81AD-485F-ADD1-D4C16FFB6931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D00045"/>
        </a:solidFill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>
            <a:spcAft>
              <a:spcPts val="0"/>
            </a:spcAft>
          </a:pPr>
          <a:r>
            <a:rPr lang="es-MX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Archivo de Trámite </a:t>
          </a:r>
        </a:p>
        <a:p>
          <a:pPr>
            <a:spcAft>
              <a:spcPts val="0"/>
            </a:spcAft>
          </a:pPr>
          <a:r>
            <a:rPr lang="es-MX" sz="18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(por área o unidad)</a:t>
          </a:r>
        </a:p>
        <a:p>
          <a:pPr>
            <a:spcAft>
              <a:spcPts val="0"/>
            </a:spcAft>
          </a:pPr>
          <a:endParaRPr lang="es-MX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52FC82-27D7-44AC-9F85-DFFCBBC77FBF}" type="parTrans" cxnId="{625011ED-A592-4733-8785-7F6D19B8F431}">
      <dgm:prSet/>
      <dgm:spPr/>
      <dgm:t>
        <a:bodyPr/>
        <a:lstStyle/>
        <a:p>
          <a:endParaRPr lang="es-ES"/>
        </a:p>
      </dgm:t>
    </dgm:pt>
    <dgm:pt modelId="{7A312CF4-B6B8-41E3-8FF8-E53FAB48DE82}" type="sibTrans" cxnId="{625011ED-A592-4733-8785-7F6D19B8F431}">
      <dgm:prSet/>
      <dgm:spPr/>
      <dgm:t>
        <a:bodyPr/>
        <a:lstStyle/>
        <a:p>
          <a:endParaRPr lang="es-ES"/>
        </a:p>
      </dgm:t>
    </dgm:pt>
    <dgm:pt modelId="{22C5D864-09AB-4DA5-813F-F74BE34BF069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D00045"/>
        </a:solidFill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>
            <a:spcAft>
              <a:spcPts val="0"/>
            </a:spcAft>
          </a:pPr>
          <a:r>
            <a:rPr lang="es-MX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Archivo Concentración</a:t>
          </a:r>
        </a:p>
        <a:p>
          <a:pPr>
            <a:spcAft>
              <a:spcPts val="0"/>
            </a:spcAft>
          </a:pPr>
          <a:endParaRPr lang="es-MX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1A53A5-0F98-4973-878F-01225BECE6BE}" type="parTrans" cxnId="{90FAFFCB-2A92-4434-81A6-4D453119A535}">
      <dgm:prSet/>
      <dgm:spPr/>
      <dgm:t>
        <a:bodyPr/>
        <a:lstStyle/>
        <a:p>
          <a:endParaRPr lang="es-ES"/>
        </a:p>
      </dgm:t>
    </dgm:pt>
    <dgm:pt modelId="{70A20453-1BC3-4D90-AC00-79FCBF9E1A38}" type="sibTrans" cxnId="{90FAFFCB-2A92-4434-81A6-4D453119A535}">
      <dgm:prSet/>
      <dgm:spPr/>
      <dgm:t>
        <a:bodyPr/>
        <a:lstStyle/>
        <a:p>
          <a:endParaRPr lang="es-ES"/>
        </a:p>
      </dgm:t>
    </dgm:pt>
    <dgm:pt modelId="{F86050F4-255C-448E-99D6-9C448D79D818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D00045"/>
        </a:solidFill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>
            <a:spcAft>
              <a:spcPts val="0"/>
            </a:spcAft>
          </a:pPr>
          <a:r>
            <a:rPr lang="es-MX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Archivo Histórico </a:t>
          </a:r>
          <a:r>
            <a:rPr lang="es-MX" sz="18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(Sujeto a la capacidad presupuestal )</a:t>
          </a:r>
          <a:endParaRPr lang="es-MX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>
            <a:spcAft>
              <a:spcPts val="0"/>
            </a:spcAft>
          </a:pPr>
          <a:endParaRPr lang="es-MX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C942B3-A44D-4EC3-B06C-454B539DBA95}" type="sibTrans" cxnId="{7FCCAC58-8968-4D7E-AE6B-CCB9D168F28E}">
      <dgm:prSet/>
      <dgm:spPr/>
      <dgm:t>
        <a:bodyPr/>
        <a:lstStyle/>
        <a:p>
          <a:endParaRPr lang="es-ES"/>
        </a:p>
      </dgm:t>
    </dgm:pt>
    <dgm:pt modelId="{C66392EA-66D2-4AED-933B-AD378B86DC93}" type="parTrans" cxnId="{7FCCAC58-8968-4D7E-AE6B-CCB9D168F28E}">
      <dgm:prSet/>
      <dgm:spPr/>
      <dgm:t>
        <a:bodyPr/>
        <a:lstStyle/>
        <a:p>
          <a:endParaRPr lang="es-ES"/>
        </a:p>
      </dgm:t>
    </dgm:pt>
    <dgm:pt modelId="{892486BC-6D79-44A0-9BEF-F1A0E6E8143B}" type="pres">
      <dgm:prSet presAssocID="{A81F73A7-7B2F-4DDE-83E5-6D36E5FF698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0F8531B-964A-424A-AD00-652EED162DC8}" type="pres">
      <dgm:prSet presAssocID="{00DA99E5-F3FD-40E3-8D06-766F83B1D047}" presName="vertOne" presStyleCnt="0"/>
      <dgm:spPr/>
    </dgm:pt>
    <dgm:pt modelId="{3CC60339-4292-4D8F-AF09-B4B2EA525C7C}" type="pres">
      <dgm:prSet presAssocID="{00DA99E5-F3FD-40E3-8D06-766F83B1D047}" presName="txOne" presStyleLbl="node0" presStyleIdx="0" presStyleCnt="1" custScaleY="24035" custLinFactNeighborX="33" custLinFactNeighborY="-52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15907DA-7C7C-40B7-A142-E0CE9E6AF6A7}" type="pres">
      <dgm:prSet presAssocID="{00DA99E5-F3FD-40E3-8D06-766F83B1D047}" presName="parTransOne" presStyleCnt="0"/>
      <dgm:spPr/>
    </dgm:pt>
    <dgm:pt modelId="{43C93B13-F993-428D-96CD-7E4D6F536D53}" type="pres">
      <dgm:prSet presAssocID="{00DA99E5-F3FD-40E3-8D06-766F83B1D047}" presName="horzOne" presStyleCnt="0"/>
      <dgm:spPr/>
    </dgm:pt>
    <dgm:pt modelId="{9556FAE1-2329-411E-94CD-B3F2C68C06B9}" type="pres">
      <dgm:prSet presAssocID="{415C84CF-35A2-4377-9C4D-2084BE69AFEF}" presName="vertTwo" presStyleCnt="0"/>
      <dgm:spPr/>
    </dgm:pt>
    <dgm:pt modelId="{1D63B95A-FAA0-41BB-B6F0-501A697F87DA}" type="pres">
      <dgm:prSet presAssocID="{415C84CF-35A2-4377-9C4D-2084BE69AFEF}" presName="txTwo" presStyleLbl="node2" presStyleIdx="0" presStyleCnt="2" custScaleY="135195" custLinFactNeighborY="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28ECC4-6104-4BA6-B270-5D2E22C14F9A}" type="pres">
      <dgm:prSet presAssocID="{415C84CF-35A2-4377-9C4D-2084BE69AFEF}" presName="horzTwo" presStyleCnt="0"/>
      <dgm:spPr/>
    </dgm:pt>
    <dgm:pt modelId="{CF81ED2F-E25A-43DA-BC15-F231BC541230}" type="pres">
      <dgm:prSet presAssocID="{A5555A4B-E0D9-47B5-816C-26B3513F6662}" presName="sibSpaceTwo" presStyleCnt="0"/>
      <dgm:spPr/>
    </dgm:pt>
    <dgm:pt modelId="{233E3B28-F735-4450-AFAD-A7A3904A7B16}" type="pres">
      <dgm:prSet presAssocID="{245378B3-5C16-4E0C-B2E6-12192513B916}" presName="vertTwo" presStyleCnt="0"/>
      <dgm:spPr/>
    </dgm:pt>
    <dgm:pt modelId="{ED58F3F0-A334-42A7-B782-26FF9CBD67FF}" type="pres">
      <dgm:prSet presAssocID="{245378B3-5C16-4E0C-B2E6-12192513B916}" presName="txTwo" presStyleLbl="node2" presStyleIdx="1" presStyleCnt="2" custScaleY="216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C659B2-01E9-4AEF-914D-73D2193E8DAF}" type="pres">
      <dgm:prSet presAssocID="{245378B3-5C16-4E0C-B2E6-12192513B916}" presName="parTransTwo" presStyleCnt="0"/>
      <dgm:spPr/>
    </dgm:pt>
    <dgm:pt modelId="{238A44E5-7446-4B3B-8B8C-FE5890A28C3B}" type="pres">
      <dgm:prSet presAssocID="{245378B3-5C16-4E0C-B2E6-12192513B916}" presName="horzTwo" presStyleCnt="0"/>
      <dgm:spPr/>
    </dgm:pt>
    <dgm:pt modelId="{BC42347F-575B-4EBF-B305-3887C36A1033}" type="pres">
      <dgm:prSet presAssocID="{08B34BB2-8B39-4B6E-BEEC-80D817A08568}" presName="vertThree" presStyleCnt="0"/>
      <dgm:spPr/>
    </dgm:pt>
    <dgm:pt modelId="{BED9E928-65BB-41FD-A165-2CE921AD37C3}" type="pres">
      <dgm:prSet presAssocID="{08B34BB2-8B39-4B6E-BEEC-80D817A08568}" presName="txThree" presStyleLbl="node3" presStyleIdx="0" presStyleCnt="4" custScaleX="105198" custScaleY="990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9CC432-3E18-42C0-BE76-E0C201F8670C}" type="pres">
      <dgm:prSet presAssocID="{08B34BB2-8B39-4B6E-BEEC-80D817A08568}" presName="horzThree" presStyleCnt="0"/>
      <dgm:spPr/>
    </dgm:pt>
    <dgm:pt modelId="{E51AAAF7-284A-49DB-B9D1-C7F2176880E2}" type="pres">
      <dgm:prSet presAssocID="{85905502-31CC-4189-9667-94EFAB835AAA}" presName="sibSpaceThree" presStyleCnt="0"/>
      <dgm:spPr/>
    </dgm:pt>
    <dgm:pt modelId="{E9AB8516-B62A-4E73-ACDF-B90909062318}" type="pres">
      <dgm:prSet presAssocID="{18518D35-81AD-485F-ADD1-D4C16FFB6931}" presName="vertThree" presStyleCnt="0"/>
      <dgm:spPr/>
    </dgm:pt>
    <dgm:pt modelId="{004387C5-A5B5-47E5-BB42-304E23FCE086}" type="pres">
      <dgm:prSet presAssocID="{18518D35-81AD-485F-ADD1-D4C16FFB6931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ABC615-9CAB-44F8-A56D-26554F88D3DC}" type="pres">
      <dgm:prSet presAssocID="{18518D35-81AD-485F-ADD1-D4C16FFB6931}" presName="horzThree" presStyleCnt="0"/>
      <dgm:spPr/>
    </dgm:pt>
    <dgm:pt modelId="{2092CE77-EA04-4593-A624-3623B348B5A7}" type="pres">
      <dgm:prSet presAssocID="{7A312CF4-B6B8-41E3-8FF8-E53FAB48DE82}" presName="sibSpaceThree" presStyleCnt="0"/>
      <dgm:spPr/>
    </dgm:pt>
    <dgm:pt modelId="{E8687559-8096-45B2-B9EE-E7E0AF273709}" type="pres">
      <dgm:prSet presAssocID="{22C5D864-09AB-4DA5-813F-F74BE34BF069}" presName="vertThree" presStyleCnt="0"/>
      <dgm:spPr/>
    </dgm:pt>
    <dgm:pt modelId="{16A40B54-7711-4D16-8889-3D9AAFD08CF4}" type="pres">
      <dgm:prSet presAssocID="{22C5D864-09AB-4DA5-813F-F74BE34BF069}" presName="txThree" presStyleLbl="node3" presStyleIdx="2" presStyleCnt="4" custScaleX="1088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5F61B5-B5B1-4934-B901-9E3B973A4DA8}" type="pres">
      <dgm:prSet presAssocID="{22C5D864-09AB-4DA5-813F-F74BE34BF069}" presName="horzThree" presStyleCnt="0"/>
      <dgm:spPr/>
    </dgm:pt>
    <dgm:pt modelId="{F8963876-9600-49BF-8F44-F25647627161}" type="pres">
      <dgm:prSet presAssocID="{70A20453-1BC3-4D90-AC00-79FCBF9E1A38}" presName="sibSpaceThree" presStyleCnt="0"/>
      <dgm:spPr/>
    </dgm:pt>
    <dgm:pt modelId="{515513B4-0ED4-45F7-ABE4-D4FB2A74FB6A}" type="pres">
      <dgm:prSet presAssocID="{F86050F4-255C-448E-99D6-9C448D79D818}" presName="vertThree" presStyleCnt="0"/>
      <dgm:spPr/>
    </dgm:pt>
    <dgm:pt modelId="{D89F2CEA-08D9-4964-8BF7-37A1C7A5C65A}" type="pres">
      <dgm:prSet presAssocID="{F86050F4-255C-448E-99D6-9C448D79D818}" presName="txThree" presStyleLbl="node3" presStyleIdx="3" presStyleCnt="4" custLinFactNeighborX="7823" custLinFactNeighborY="15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F2980D-11D8-4C29-B406-4B9780E43F14}" type="pres">
      <dgm:prSet presAssocID="{F86050F4-255C-448E-99D6-9C448D79D818}" presName="horzThree" presStyleCnt="0"/>
      <dgm:spPr/>
    </dgm:pt>
  </dgm:ptLst>
  <dgm:cxnLst>
    <dgm:cxn modelId="{7C0D1983-E781-46EB-8180-1A592EC63F24}" srcId="{245378B3-5C16-4E0C-B2E6-12192513B916}" destId="{08B34BB2-8B39-4B6E-BEEC-80D817A08568}" srcOrd="0" destOrd="0" parTransId="{362D0B8C-40FA-4D04-BF74-18103D5CF678}" sibTransId="{85905502-31CC-4189-9667-94EFAB835AAA}"/>
    <dgm:cxn modelId="{D31F6DC3-39C8-4B95-B5FF-CC5EE6E1DEF7}" type="presOf" srcId="{245378B3-5C16-4E0C-B2E6-12192513B916}" destId="{ED58F3F0-A334-42A7-B782-26FF9CBD67FF}" srcOrd="0" destOrd="0" presId="urn:microsoft.com/office/officeart/2005/8/layout/hierarchy4"/>
    <dgm:cxn modelId="{14ECF50C-8909-4E57-AE2F-1F6F850FC06F}" type="presOf" srcId="{00DA99E5-F3FD-40E3-8D06-766F83B1D047}" destId="{3CC60339-4292-4D8F-AF09-B4B2EA525C7C}" srcOrd="0" destOrd="0" presId="urn:microsoft.com/office/officeart/2005/8/layout/hierarchy4"/>
    <dgm:cxn modelId="{90FAFFCB-2A92-4434-81A6-4D453119A535}" srcId="{245378B3-5C16-4E0C-B2E6-12192513B916}" destId="{22C5D864-09AB-4DA5-813F-F74BE34BF069}" srcOrd="2" destOrd="0" parTransId="{851A53A5-0F98-4973-878F-01225BECE6BE}" sibTransId="{70A20453-1BC3-4D90-AC00-79FCBF9E1A38}"/>
    <dgm:cxn modelId="{7FCCAC58-8968-4D7E-AE6B-CCB9D168F28E}" srcId="{245378B3-5C16-4E0C-B2E6-12192513B916}" destId="{F86050F4-255C-448E-99D6-9C448D79D818}" srcOrd="3" destOrd="0" parTransId="{C66392EA-66D2-4AED-933B-AD378B86DC93}" sibTransId="{4BC942B3-A44D-4EC3-B06C-454B539DBA95}"/>
    <dgm:cxn modelId="{48675E1A-EC6A-479A-8631-8D58FC31DB19}" type="presOf" srcId="{A81F73A7-7B2F-4DDE-83E5-6D36E5FF6986}" destId="{892486BC-6D79-44A0-9BEF-F1A0E6E8143B}" srcOrd="0" destOrd="0" presId="urn:microsoft.com/office/officeart/2005/8/layout/hierarchy4"/>
    <dgm:cxn modelId="{5D76541E-74B6-4EEF-932B-3565F6375399}" type="presOf" srcId="{08B34BB2-8B39-4B6E-BEEC-80D817A08568}" destId="{BED9E928-65BB-41FD-A165-2CE921AD37C3}" srcOrd="0" destOrd="0" presId="urn:microsoft.com/office/officeart/2005/8/layout/hierarchy4"/>
    <dgm:cxn modelId="{0EAF7AEB-0212-4805-81DC-556993F86C08}" type="presOf" srcId="{22C5D864-09AB-4DA5-813F-F74BE34BF069}" destId="{16A40B54-7711-4D16-8889-3D9AAFD08CF4}" srcOrd="0" destOrd="0" presId="urn:microsoft.com/office/officeart/2005/8/layout/hierarchy4"/>
    <dgm:cxn modelId="{CD839263-96C1-4248-A937-B1AD96631325}" type="presOf" srcId="{F86050F4-255C-448E-99D6-9C448D79D818}" destId="{D89F2CEA-08D9-4964-8BF7-37A1C7A5C65A}" srcOrd="0" destOrd="0" presId="urn:microsoft.com/office/officeart/2005/8/layout/hierarchy4"/>
    <dgm:cxn modelId="{58905CA4-DAFA-4CB5-A1E7-7EF19096A2CF}" type="presOf" srcId="{18518D35-81AD-485F-ADD1-D4C16FFB6931}" destId="{004387C5-A5B5-47E5-BB42-304E23FCE086}" srcOrd="0" destOrd="0" presId="urn:microsoft.com/office/officeart/2005/8/layout/hierarchy4"/>
    <dgm:cxn modelId="{05CD6282-D396-43F5-85A6-F51AD2BCC819}" type="presOf" srcId="{415C84CF-35A2-4377-9C4D-2084BE69AFEF}" destId="{1D63B95A-FAA0-41BB-B6F0-501A697F87DA}" srcOrd="0" destOrd="0" presId="urn:microsoft.com/office/officeart/2005/8/layout/hierarchy4"/>
    <dgm:cxn modelId="{F37CA1A3-07D3-48F5-AA94-6A7B325D3D0D}" srcId="{00DA99E5-F3FD-40E3-8D06-766F83B1D047}" destId="{415C84CF-35A2-4377-9C4D-2084BE69AFEF}" srcOrd="0" destOrd="0" parTransId="{CC08142A-B390-4157-8C3C-BD0E91A937A4}" sibTransId="{A5555A4B-E0D9-47B5-816C-26B3513F6662}"/>
    <dgm:cxn modelId="{30AEE835-D936-4D3A-80BA-F0F6437F7A35}" srcId="{A81F73A7-7B2F-4DDE-83E5-6D36E5FF6986}" destId="{00DA99E5-F3FD-40E3-8D06-766F83B1D047}" srcOrd="0" destOrd="0" parTransId="{E34676AC-2D4D-4C5D-82B8-8B3D3FE283CA}" sibTransId="{75171E14-189D-401A-B41C-0BFAB8DFD9A9}"/>
    <dgm:cxn modelId="{03AC3FB9-DB32-4693-B833-8638ADCA2DD4}" srcId="{00DA99E5-F3FD-40E3-8D06-766F83B1D047}" destId="{245378B3-5C16-4E0C-B2E6-12192513B916}" srcOrd="1" destOrd="0" parTransId="{0DB72A0B-CB0C-4821-BCCD-59C1BFFD3428}" sibTransId="{787FCBD2-0423-4A6E-9987-AB113664D6DD}"/>
    <dgm:cxn modelId="{625011ED-A592-4733-8785-7F6D19B8F431}" srcId="{245378B3-5C16-4E0C-B2E6-12192513B916}" destId="{18518D35-81AD-485F-ADD1-D4C16FFB6931}" srcOrd="1" destOrd="0" parTransId="{7B52FC82-27D7-44AC-9F85-DFFCBBC77FBF}" sibTransId="{7A312CF4-B6B8-41E3-8FF8-E53FAB48DE82}"/>
    <dgm:cxn modelId="{81AA1199-B641-409A-8C17-D6A15438858A}" type="presParOf" srcId="{892486BC-6D79-44A0-9BEF-F1A0E6E8143B}" destId="{10F8531B-964A-424A-AD00-652EED162DC8}" srcOrd="0" destOrd="0" presId="urn:microsoft.com/office/officeart/2005/8/layout/hierarchy4"/>
    <dgm:cxn modelId="{8489D102-A127-434B-A243-06F62111DDC1}" type="presParOf" srcId="{10F8531B-964A-424A-AD00-652EED162DC8}" destId="{3CC60339-4292-4D8F-AF09-B4B2EA525C7C}" srcOrd="0" destOrd="0" presId="urn:microsoft.com/office/officeart/2005/8/layout/hierarchy4"/>
    <dgm:cxn modelId="{AAFF9442-E692-4F24-A666-691B588FBB84}" type="presParOf" srcId="{10F8531B-964A-424A-AD00-652EED162DC8}" destId="{015907DA-7C7C-40B7-A142-E0CE9E6AF6A7}" srcOrd="1" destOrd="0" presId="urn:microsoft.com/office/officeart/2005/8/layout/hierarchy4"/>
    <dgm:cxn modelId="{1C575761-E13A-49B8-81B8-0A9A7092D524}" type="presParOf" srcId="{10F8531B-964A-424A-AD00-652EED162DC8}" destId="{43C93B13-F993-428D-96CD-7E4D6F536D53}" srcOrd="2" destOrd="0" presId="urn:microsoft.com/office/officeart/2005/8/layout/hierarchy4"/>
    <dgm:cxn modelId="{FFDB4506-1B39-4741-A4C7-32A24031B36C}" type="presParOf" srcId="{43C93B13-F993-428D-96CD-7E4D6F536D53}" destId="{9556FAE1-2329-411E-94CD-B3F2C68C06B9}" srcOrd="0" destOrd="0" presId="urn:microsoft.com/office/officeart/2005/8/layout/hierarchy4"/>
    <dgm:cxn modelId="{3FEC76AE-A2FA-4FD2-A694-ACA87B9079AC}" type="presParOf" srcId="{9556FAE1-2329-411E-94CD-B3F2C68C06B9}" destId="{1D63B95A-FAA0-41BB-B6F0-501A697F87DA}" srcOrd="0" destOrd="0" presId="urn:microsoft.com/office/officeart/2005/8/layout/hierarchy4"/>
    <dgm:cxn modelId="{764758C4-5E4F-45E4-81DA-FD8578BD2048}" type="presParOf" srcId="{9556FAE1-2329-411E-94CD-B3F2C68C06B9}" destId="{D628ECC4-6104-4BA6-B270-5D2E22C14F9A}" srcOrd="1" destOrd="0" presId="urn:microsoft.com/office/officeart/2005/8/layout/hierarchy4"/>
    <dgm:cxn modelId="{F7931AD7-D25C-40D7-A53A-C82ACC9B3083}" type="presParOf" srcId="{43C93B13-F993-428D-96CD-7E4D6F536D53}" destId="{CF81ED2F-E25A-43DA-BC15-F231BC541230}" srcOrd="1" destOrd="0" presId="urn:microsoft.com/office/officeart/2005/8/layout/hierarchy4"/>
    <dgm:cxn modelId="{48B98565-2F74-4BD9-8316-713CF9726163}" type="presParOf" srcId="{43C93B13-F993-428D-96CD-7E4D6F536D53}" destId="{233E3B28-F735-4450-AFAD-A7A3904A7B16}" srcOrd="2" destOrd="0" presId="urn:microsoft.com/office/officeart/2005/8/layout/hierarchy4"/>
    <dgm:cxn modelId="{8A108F8F-4A0E-44A6-B585-3EFBACC6B27C}" type="presParOf" srcId="{233E3B28-F735-4450-AFAD-A7A3904A7B16}" destId="{ED58F3F0-A334-42A7-B782-26FF9CBD67FF}" srcOrd="0" destOrd="0" presId="urn:microsoft.com/office/officeart/2005/8/layout/hierarchy4"/>
    <dgm:cxn modelId="{EE985093-1FA6-413C-887F-9C24AB5D9CB3}" type="presParOf" srcId="{233E3B28-F735-4450-AFAD-A7A3904A7B16}" destId="{6CC659B2-01E9-4AEF-914D-73D2193E8DAF}" srcOrd="1" destOrd="0" presId="urn:microsoft.com/office/officeart/2005/8/layout/hierarchy4"/>
    <dgm:cxn modelId="{2F9A3828-81FD-47A2-A40F-5E1C39F4224D}" type="presParOf" srcId="{233E3B28-F735-4450-AFAD-A7A3904A7B16}" destId="{238A44E5-7446-4B3B-8B8C-FE5890A28C3B}" srcOrd="2" destOrd="0" presId="urn:microsoft.com/office/officeart/2005/8/layout/hierarchy4"/>
    <dgm:cxn modelId="{29883ACD-C3E5-42D4-AA31-4B682573B6AA}" type="presParOf" srcId="{238A44E5-7446-4B3B-8B8C-FE5890A28C3B}" destId="{BC42347F-575B-4EBF-B305-3887C36A1033}" srcOrd="0" destOrd="0" presId="urn:microsoft.com/office/officeart/2005/8/layout/hierarchy4"/>
    <dgm:cxn modelId="{B8B7AEE0-667B-461C-952D-860CDF91F37B}" type="presParOf" srcId="{BC42347F-575B-4EBF-B305-3887C36A1033}" destId="{BED9E928-65BB-41FD-A165-2CE921AD37C3}" srcOrd="0" destOrd="0" presId="urn:microsoft.com/office/officeart/2005/8/layout/hierarchy4"/>
    <dgm:cxn modelId="{5A043C7B-AFB2-4210-818B-21A9BF15B46D}" type="presParOf" srcId="{BC42347F-575B-4EBF-B305-3887C36A1033}" destId="{DE9CC432-3E18-42C0-BE76-E0C201F8670C}" srcOrd="1" destOrd="0" presId="urn:microsoft.com/office/officeart/2005/8/layout/hierarchy4"/>
    <dgm:cxn modelId="{8F6475FA-56A2-4CDE-B61F-40ACBBB03216}" type="presParOf" srcId="{238A44E5-7446-4B3B-8B8C-FE5890A28C3B}" destId="{E51AAAF7-284A-49DB-B9D1-C7F2176880E2}" srcOrd="1" destOrd="0" presId="urn:microsoft.com/office/officeart/2005/8/layout/hierarchy4"/>
    <dgm:cxn modelId="{59560114-F989-4F0E-9AFE-637902485877}" type="presParOf" srcId="{238A44E5-7446-4B3B-8B8C-FE5890A28C3B}" destId="{E9AB8516-B62A-4E73-ACDF-B90909062318}" srcOrd="2" destOrd="0" presId="urn:microsoft.com/office/officeart/2005/8/layout/hierarchy4"/>
    <dgm:cxn modelId="{FCDBAC09-5B7C-4B9D-8B57-262560A49194}" type="presParOf" srcId="{E9AB8516-B62A-4E73-ACDF-B90909062318}" destId="{004387C5-A5B5-47E5-BB42-304E23FCE086}" srcOrd="0" destOrd="0" presId="urn:microsoft.com/office/officeart/2005/8/layout/hierarchy4"/>
    <dgm:cxn modelId="{922A94F6-D9BD-4FBF-B682-C19839501B9A}" type="presParOf" srcId="{E9AB8516-B62A-4E73-ACDF-B90909062318}" destId="{B0ABC615-9CAB-44F8-A56D-26554F88D3DC}" srcOrd="1" destOrd="0" presId="urn:microsoft.com/office/officeart/2005/8/layout/hierarchy4"/>
    <dgm:cxn modelId="{D8753E1A-6940-4DD6-93FD-FC5B6F4FFA4F}" type="presParOf" srcId="{238A44E5-7446-4B3B-8B8C-FE5890A28C3B}" destId="{2092CE77-EA04-4593-A624-3623B348B5A7}" srcOrd="3" destOrd="0" presId="urn:microsoft.com/office/officeart/2005/8/layout/hierarchy4"/>
    <dgm:cxn modelId="{A4E2C283-423D-447A-886D-0C75C53A3E6E}" type="presParOf" srcId="{238A44E5-7446-4B3B-8B8C-FE5890A28C3B}" destId="{E8687559-8096-45B2-B9EE-E7E0AF273709}" srcOrd="4" destOrd="0" presId="urn:microsoft.com/office/officeart/2005/8/layout/hierarchy4"/>
    <dgm:cxn modelId="{B8AC9884-68E5-4DCA-A040-1D81F847D436}" type="presParOf" srcId="{E8687559-8096-45B2-B9EE-E7E0AF273709}" destId="{16A40B54-7711-4D16-8889-3D9AAFD08CF4}" srcOrd="0" destOrd="0" presId="urn:microsoft.com/office/officeart/2005/8/layout/hierarchy4"/>
    <dgm:cxn modelId="{E535ED66-5066-4422-A967-91E27E236EAC}" type="presParOf" srcId="{E8687559-8096-45B2-B9EE-E7E0AF273709}" destId="{995F61B5-B5B1-4934-B901-9E3B973A4DA8}" srcOrd="1" destOrd="0" presId="urn:microsoft.com/office/officeart/2005/8/layout/hierarchy4"/>
    <dgm:cxn modelId="{AFE6C5A4-7240-4765-9638-B7DAD5F8A01E}" type="presParOf" srcId="{238A44E5-7446-4B3B-8B8C-FE5890A28C3B}" destId="{F8963876-9600-49BF-8F44-F25647627161}" srcOrd="5" destOrd="0" presId="urn:microsoft.com/office/officeart/2005/8/layout/hierarchy4"/>
    <dgm:cxn modelId="{91525314-12AE-4DE9-9FD5-4C74B14EDAC2}" type="presParOf" srcId="{238A44E5-7446-4B3B-8B8C-FE5890A28C3B}" destId="{515513B4-0ED4-45F7-ABE4-D4FB2A74FB6A}" srcOrd="6" destOrd="0" presId="urn:microsoft.com/office/officeart/2005/8/layout/hierarchy4"/>
    <dgm:cxn modelId="{FEE76957-BF67-4368-A910-3AA51C6BF3D1}" type="presParOf" srcId="{515513B4-0ED4-45F7-ABE4-D4FB2A74FB6A}" destId="{D89F2CEA-08D9-4964-8BF7-37A1C7A5C65A}" srcOrd="0" destOrd="0" presId="urn:microsoft.com/office/officeart/2005/8/layout/hierarchy4"/>
    <dgm:cxn modelId="{F521EFC7-EFF5-41F7-B986-01A9D2F3F749}" type="presParOf" srcId="{515513B4-0ED4-45F7-ABE4-D4FB2A74FB6A}" destId="{C0F2980D-11D8-4C29-B406-4B9780E43F14}" srcOrd="1" destOrd="0" presId="urn:microsoft.com/office/officeart/2005/8/layout/hierarchy4"/>
  </dgm:cxnLst>
  <dgm:bg>
    <a:effectLst>
      <a:outerShdw blurRad="50800" dist="101600" dir="5400000" sx="44000" sy="44000" algn="ctr" rotWithShape="0">
        <a:srgbClr val="000000">
          <a:alpha val="58000"/>
        </a:srgbClr>
      </a:outerShd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0E8137-A8F1-446A-8024-11A5EBD6B2C1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304A451F-681F-431E-9A2F-1FABE2CF143B}">
      <dgm:prSet phldrT="[Texto]" custT="1"/>
      <dgm:spPr/>
      <dgm:t>
        <a:bodyPr/>
        <a:lstStyle/>
        <a:p>
          <a:pPr algn="ctr"/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ARCHIVO DE TRÁMITE</a:t>
          </a:r>
          <a:r>
            <a: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  <a:p>
          <a:pPr algn="just"/>
          <a:r>
            <a:rPr lang="es-ES" sz="2000" dirty="0"/>
            <a:t>Unidad responsable de administrar documentos que se reciben y despachan en la gestión diaria, necesarios para el ejercicio de las atribuciones de una Unidad Administrativa</a:t>
          </a:r>
          <a:r>
            <a:rPr lang="es-ES" sz="1600" dirty="0"/>
            <a:t>.</a:t>
          </a:r>
        </a:p>
        <a:p>
          <a:pPr algn="just"/>
          <a:endParaRPr lang="es-ES" sz="1600" dirty="0"/>
        </a:p>
        <a:p>
          <a:pPr algn="just"/>
          <a:r>
            <a:rPr lang="es-ES" sz="1600" b="1" u="sng" dirty="0"/>
            <a:t>Acceso sólo al personal de la Unidad Generadora</a:t>
          </a:r>
          <a:endParaRPr lang="es-MX" sz="1600" b="1" u="sng" dirty="0"/>
        </a:p>
      </dgm:t>
    </dgm:pt>
    <dgm:pt modelId="{3AEB6754-874E-41D8-A646-7E235A6BB663}" type="parTrans" cxnId="{AA6E7095-648B-4C5C-943C-6A390C208EE3}">
      <dgm:prSet/>
      <dgm:spPr/>
      <dgm:t>
        <a:bodyPr/>
        <a:lstStyle/>
        <a:p>
          <a:endParaRPr lang="es-MX"/>
        </a:p>
      </dgm:t>
    </dgm:pt>
    <dgm:pt modelId="{22B4C268-1457-4F39-9F9A-1AA45D7381BB}" type="sibTrans" cxnId="{AA6E7095-648B-4C5C-943C-6A390C208EE3}">
      <dgm:prSet/>
      <dgm:spPr/>
      <dgm:t>
        <a:bodyPr/>
        <a:lstStyle/>
        <a:p>
          <a:endParaRPr lang="es-MX"/>
        </a:p>
      </dgm:t>
    </dgm:pt>
    <dgm:pt modelId="{9396034A-DC1F-404F-8865-84AFD8BED242}">
      <dgm:prSet phldrT="[Texto]" custT="1"/>
      <dgm:spPr/>
      <dgm:t>
        <a:bodyPr/>
        <a:lstStyle/>
        <a:p>
          <a:pPr algn="ctr"/>
          <a:r>
            <a:rPr lang="es-ES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ARCHIVO DE CONCENTRACIÓN </a:t>
          </a:r>
        </a:p>
        <a:p>
          <a:pPr algn="just"/>
          <a:r>
            <a:rPr lang="es-ES" sz="1900" dirty="0"/>
            <a:t>Unidad responsable de administrar documentos, con consulta esporádica por parte de las Unidades Administrativas. Resguarda las transferencias primarias hasta su destino final.</a:t>
          </a:r>
        </a:p>
        <a:p>
          <a:pPr algn="just"/>
          <a:endParaRPr lang="es-ES" sz="1900" dirty="0"/>
        </a:p>
        <a:p>
          <a:pPr algn="just"/>
          <a:r>
            <a:rPr lang="es-ES" sz="1600" b="1" u="sng" dirty="0"/>
            <a:t>Acceso sólo al personal autorizado por la Unidad Generadora</a:t>
          </a:r>
          <a:endParaRPr lang="es-MX" sz="1600" b="1" u="sng" dirty="0"/>
        </a:p>
      </dgm:t>
    </dgm:pt>
    <dgm:pt modelId="{BE8DB6D2-D10C-4CE0-97ED-E259A20021CC}" type="parTrans" cxnId="{4EF70517-AAFD-460D-880C-494B7DBFFE3F}">
      <dgm:prSet/>
      <dgm:spPr/>
      <dgm:t>
        <a:bodyPr/>
        <a:lstStyle/>
        <a:p>
          <a:endParaRPr lang="es-MX"/>
        </a:p>
      </dgm:t>
    </dgm:pt>
    <dgm:pt modelId="{B41B48ED-D292-4E95-97E4-A4EAE9D13263}" type="sibTrans" cxnId="{4EF70517-AAFD-460D-880C-494B7DBFFE3F}">
      <dgm:prSet/>
      <dgm:spPr/>
      <dgm:t>
        <a:bodyPr/>
        <a:lstStyle/>
        <a:p>
          <a:endParaRPr lang="es-MX"/>
        </a:p>
      </dgm:t>
    </dgm:pt>
    <dgm:pt modelId="{9C363D30-53D5-4326-A6FD-4C65846643F8}">
      <dgm:prSet phldrT="[Texto]" custT="1"/>
      <dgm:spPr/>
      <dgm:t>
        <a:bodyPr/>
        <a:lstStyle/>
        <a:p>
          <a:pPr algn="ctr"/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ARCHIVO HISTÓRICO</a:t>
          </a:r>
          <a:r>
            <a:rPr lang="es-ES" sz="1800" b="1" dirty="0"/>
            <a:t> </a:t>
          </a:r>
        </a:p>
        <a:p>
          <a:pPr algn="just"/>
          <a:r>
            <a:rPr lang="es-ES" sz="1800" dirty="0"/>
            <a:t>Unidad responsable de administrar, organizar, describir, conservar y divulgar la memoria documental institucional, así como la integrada por colecciones documentales  de relevancia para la memoria nacional.</a:t>
          </a:r>
        </a:p>
        <a:p>
          <a:pPr algn="just"/>
          <a:endParaRPr lang="es-ES" sz="1800" dirty="0"/>
        </a:p>
        <a:p>
          <a:pPr algn="just"/>
          <a:r>
            <a:rPr lang="es-ES" sz="1600" b="1" u="sng" dirty="0"/>
            <a:t>Fuente de acceso público </a:t>
          </a:r>
          <a:endParaRPr lang="es-MX" sz="1600" b="1" u="sng" dirty="0"/>
        </a:p>
      </dgm:t>
    </dgm:pt>
    <dgm:pt modelId="{D2BEDB96-CEED-44CB-AF93-348373269B87}" type="parTrans" cxnId="{BF36A58C-AB02-46C1-8673-B4AD6A613819}">
      <dgm:prSet/>
      <dgm:spPr/>
      <dgm:t>
        <a:bodyPr/>
        <a:lstStyle/>
        <a:p>
          <a:endParaRPr lang="es-MX"/>
        </a:p>
      </dgm:t>
    </dgm:pt>
    <dgm:pt modelId="{79BA6150-159C-483F-9676-9FC1DD7A3ABE}" type="sibTrans" cxnId="{BF36A58C-AB02-46C1-8673-B4AD6A613819}">
      <dgm:prSet/>
      <dgm:spPr/>
      <dgm:t>
        <a:bodyPr/>
        <a:lstStyle/>
        <a:p>
          <a:endParaRPr lang="es-MX"/>
        </a:p>
      </dgm:t>
    </dgm:pt>
    <dgm:pt modelId="{6AB02405-7F2E-42E1-A06A-559B6F621F38}" type="pres">
      <dgm:prSet presAssocID="{6F0E8137-A8F1-446A-8024-11A5EBD6B2C1}" presName="CompostProcess" presStyleCnt="0">
        <dgm:presLayoutVars>
          <dgm:dir/>
          <dgm:resizeHandles val="exact"/>
        </dgm:presLayoutVars>
      </dgm:prSet>
      <dgm:spPr/>
    </dgm:pt>
    <dgm:pt modelId="{07989D9C-EA1A-4D20-B953-9D1767090754}" type="pres">
      <dgm:prSet presAssocID="{6F0E8137-A8F1-446A-8024-11A5EBD6B2C1}" presName="arrow" presStyleLbl="bgShp" presStyleIdx="0" presStyleCnt="1" custScaleX="117647" custLinFactNeighborX="4769" custLinFactNeighborY="-13333"/>
      <dgm:spPr/>
    </dgm:pt>
    <dgm:pt modelId="{AE64EF98-DEF3-4448-BE3A-3404689828FC}" type="pres">
      <dgm:prSet presAssocID="{6F0E8137-A8F1-446A-8024-11A5EBD6B2C1}" presName="linearProcess" presStyleCnt="0"/>
      <dgm:spPr/>
    </dgm:pt>
    <dgm:pt modelId="{3EF5BACE-3B99-4536-AB1E-EC71B538840F}" type="pres">
      <dgm:prSet presAssocID="{304A451F-681F-431E-9A2F-1FABE2CF143B}" presName="textNode" presStyleLbl="node1" presStyleIdx="0" presStyleCnt="3" custScaleX="113238" custScaleY="213760" custLinFactNeighborX="-8984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183E46-7CAD-4CA1-991B-E9F2DD7E4D52}" type="pres">
      <dgm:prSet presAssocID="{22B4C268-1457-4F39-9F9A-1AA45D7381BB}" presName="sibTrans" presStyleCnt="0"/>
      <dgm:spPr/>
    </dgm:pt>
    <dgm:pt modelId="{E89E0A02-24BF-4EF9-A6E8-00A507B46936}" type="pres">
      <dgm:prSet presAssocID="{9396034A-DC1F-404F-8865-84AFD8BED242}" presName="textNode" presStyleLbl="node1" presStyleIdx="1" presStyleCnt="3" custScaleX="111950" custScaleY="219385" custLinFactNeighborX="-39740" custLinFactNeighborY="-5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7E4B43-4AA6-4025-976F-0F4DE77FD638}" type="pres">
      <dgm:prSet presAssocID="{B41B48ED-D292-4E95-97E4-A4EAE9D13263}" presName="sibTrans" presStyleCnt="0"/>
      <dgm:spPr/>
    </dgm:pt>
    <dgm:pt modelId="{36CD5DF7-CE75-41E3-8A4F-D16C5CB7B888}" type="pres">
      <dgm:prSet presAssocID="{9C363D30-53D5-4326-A6FD-4C65846643F8}" presName="textNode" presStyleLbl="node1" presStyleIdx="2" presStyleCnt="3" custScaleX="101026" custScaleY="207625" custLinFactNeighborX="-4754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383BAE6-A587-4FE0-9457-2BF3DE6A319A}" type="presOf" srcId="{9C363D30-53D5-4326-A6FD-4C65846643F8}" destId="{36CD5DF7-CE75-41E3-8A4F-D16C5CB7B888}" srcOrd="0" destOrd="0" presId="urn:microsoft.com/office/officeart/2005/8/layout/hProcess9"/>
    <dgm:cxn modelId="{3B001128-B2AB-43C4-8519-2A9D2DC7857B}" type="presOf" srcId="{6F0E8137-A8F1-446A-8024-11A5EBD6B2C1}" destId="{6AB02405-7F2E-42E1-A06A-559B6F621F38}" srcOrd="0" destOrd="0" presId="urn:microsoft.com/office/officeart/2005/8/layout/hProcess9"/>
    <dgm:cxn modelId="{C195C209-A6D5-4638-A24B-7EEE9CCDEA55}" type="presOf" srcId="{304A451F-681F-431E-9A2F-1FABE2CF143B}" destId="{3EF5BACE-3B99-4536-AB1E-EC71B538840F}" srcOrd="0" destOrd="0" presId="urn:microsoft.com/office/officeart/2005/8/layout/hProcess9"/>
    <dgm:cxn modelId="{BF36A58C-AB02-46C1-8673-B4AD6A613819}" srcId="{6F0E8137-A8F1-446A-8024-11A5EBD6B2C1}" destId="{9C363D30-53D5-4326-A6FD-4C65846643F8}" srcOrd="2" destOrd="0" parTransId="{D2BEDB96-CEED-44CB-AF93-348373269B87}" sibTransId="{79BA6150-159C-483F-9676-9FC1DD7A3ABE}"/>
    <dgm:cxn modelId="{4EF70517-AAFD-460D-880C-494B7DBFFE3F}" srcId="{6F0E8137-A8F1-446A-8024-11A5EBD6B2C1}" destId="{9396034A-DC1F-404F-8865-84AFD8BED242}" srcOrd="1" destOrd="0" parTransId="{BE8DB6D2-D10C-4CE0-97ED-E259A20021CC}" sibTransId="{B41B48ED-D292-4E95-97E4-A4EAE9D13263}"/>
    <dgm:cxn modelId="{00D0B5FC-DB83-4CDC-9049-18983D6AD257}" type="presOf" srcId="{9396034A-DC1F-404F-8865-84AFD8BED242}" destId="{E89E0A02-24BF-4EF9-A6E8-00A507B46936}" srcOrd="0" destOrd="0" presId="urn:microsoft.com/office/officeart/2005/8/layout/hProcess9"/>
    <dgm:cxn modelId="{AA6E7095-648B-4C5C-943C-6A390C208EE3}" srcId="{6F0E8137-A8F1-446A-8024-11A5EBD6B2C1}" destId="{304A451F-681F-431E-9A2F-1FABE2CF143B}" srcOrd="0" destOrd="0" parTransId="{3AEB6754-874E-41D8-A646-7E235A6BB663}" sibTransId="{22B4C268-1457-4F39-9F9A-1AA45D7381BB}"/>
    <dgm:cxn modelId="{DFEE2F75-513A-403B-AD0A-22B0F5D85FD3}" type="presParOf" srcId="{6AB02405-7F2E-42E1-A06A-559B6F621F38}" destId="{07989D9C-EA1A-4D20-B953-9D1767090754}" srcOrd="0" destOrd="0" presId="urn:microsoft.com/office/officeart/2005/8/layout/hProcess9"/>
    <dgm:cxn modelId="{27BC5733-ECB0-469D-8525-22883497D1E1}" type="presParOf" srcId="{6AB02405-7F2E-42E1-A06A-559B6F621F38}" destId="{AE64EF98-DEF3-4448-BE3A-3404689828FC}" srcOrd="1" destOrd="0" presId="urn:microsoft.com/office/officeart/2005/8/layout/hProcess9"/>
    <dgm:cxn modelId="{00DEA204-3FAA-492E-9E21-64DFF5CB50F8}" type="presParOf" srcId="{AE64EF98-DEF3-4448-BE3A-3404689828FC}" destId="{3EF5BACE-3B99-4536-AB1E-EC71B538840F}" srcOrd="0" destOrd="0" presId="urn:microsoft.com/office/officeart/2005/8/layout/hProcess9"/>
    <dgm:cxn modelId="{6DFB4531-DC25-4D1B-B9C4-366DE24B18B4}" type="presParOf" srcId="{AE64EF98-DEF3-4448-BE3A-3404689828FC}" destId="{DF183E46-7CAD-4CA1-991B-E9F2DD7E4D52}" srcOrd="1" destOrd="0" presId="urn:microsoft.com/office/officeart/2005/8/layout/hProcess9"/>
    <dgm:cxn modelId="{4E3BDE7A-BFE5-4ECA-86D8-1E5A5B9647FE}" type="presParOf" srcId="{AE64EF98-DEF3-4448-BE3A-3404689828FC}" destId="{E89E0A02-24BF-4EF9-A6E8-00A507B46936}" srcOrd="2" destOrd="0" presId="urn:microsoft.com/office/officeart/2005/8/layout/hProcess9"/>
    <dgm:cxn modelId="{476B9EE5-E6A1-406A-910E-243261B362B5}" type="presParOf" srcId="{AE64EF98-DEF3-4448-BE3A-3404689828FC}" destId="{9C7E4B43-4AA6-4025-976F-0F4DE77FD638}" srcOrd="3" destOrd="0" presId="urn:microsoft.com/office/officeart/2005/8/layout/hProcess9"/>
    <dgm:cxn modelId="{A4D472B6-3C48-4F91-9A3B-EB63BF276477}" type="presParOf" srcId="{AE64EF98-DEF3-4448-BE3A-3404689828FC}" destId="{36CD5DF7-CE75-41E3-8A4F-D16C5CB7B88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700BD29-8A48-48CE-9126-E73719864863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7DE8674-018E-4907-8BE7-496C3B533518}">
      <dgm:prSet phldrT="[Texto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s-ES" dirty="0"/>
            <a:t>1. Identificación</a:t>
          </a:r>
        </a:p>
      </dgm:t>
    </dgm:pt>
    <dgm:pt modelId="{4497C185-89E5-450B-B91D-4B03E56854FD}" type="parTrans" cxnId="{93FD557B-A0EF-4A1B-A7B9-FC5757117593}">
      <dgm:prSet/>
      <dgm:spPr/>
      <dgm:t>
        <a:bodyPr/>
        <a:lstStyle/>
        <a:p>
          <a:endParaRPr lang="es-ES"/>
        </a:p>
      </dgm:t>
    </dgm:pt>
    <dgm:pt modelId="{D5921BF0-A1F1-4A79-866F-11F415897F20}" type="sibTrans" cxnId="{93FD557B-A0EF-4A1B-A7B9-FC5757117593}">
      <dgm:prSet/>
      <dgm:spPr/>
      <dgm:t>
        <a:bodyPr/>
        <a:lstStyle/>
        <a:p>
          <a:endParaRPr lang="es-ES"/>
        </a:p>
      </dgm:t>
    </dgm:pt>
    <dgm:pt modelId="{6910AFC9-BE35-4BFE-AE9C-5505FCA36C11}">
      <dgm:prSet phldrT="[Texto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s-ES" dirty="0"/>
            <a:t>2. Clasificación Archivística</a:t>
          </a:r>
        </a:p>
      </dgm:t>
    </dgm:pt>
    <dgm:pt modelId="{94022AFC-EA55-478A-A14A-AE826E1F218D}" type="parTrans" cxnId="{0281C095-C6ED-48F7-B42A-0F27165A2DA1}">
      <dgm:prSet/>
      <dgm:spPr/>
      <dgm:t>
        <a:bodyPr/>
        <a:lstStyle/>
        <a:p>
          <a:endParaRPr lang="es-ES"/>
        </a:p>
      </dgm:t>
    </dgm:pt>
    <dgm:pt modelId="{6ECD6A19-2803-4011-9A4B-0D49EC7D11F1}" type="sibTrans" cxnId="{0281C095-C6ED-48F7-B42A-0F27165A2DA1}">
      <dgm:prSet/>
      <dgm:spPr/>
      <dgm:t>
        <a:bodyPr/>
        <a:lstStyle/>
        <a:p>
          <a:endParaRPr lang="es-ES"/>
        </a:p>
      </dgm:t>
    </dgm:pt>
    <dgm:pt modelId="{55ACF048-5262-46F3-8322-72E470C6396F}">
      <dgm:prSet phldrT="[Texto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s-ES" dirty="0"/>
            <a:t>3. Ordenación</a:t>
          </a:r>
        </a:p>
      </dgm:t>
    </dgm:pt>
    <dgm:pt modelId="{7C96CB4A-F294-4AA4-AA03-0E2DD3184A46}" type="parTrans" cxnId="{C912DA8F-6E66-4A0C-8341-6936EB1212C6}">
      <dgm:prSet/>
      <dgm:spPr/>
      <dgm:t>
        <a:bodyPr/>
        <a:lstStyle/>
        <a:p>
          <a:endParaRPr lang="es-ES"/>
        </a:p>
      </dgm:t>
    </dgm:pt>
    <dgm:pt modelId="{BF9B34B8-F27E-4DCB-BFD3-3ECBD04D3DB0}" type="sibTrans" cxnId="{C912DA8F-6E66-4A0C-8341-6936EB1212C6}">
      <dgm:prSet/>
      <dgm:spPr/>
      <dgm:t>
        <a:bodyPr/>
        <a:lstStyle/>
        <a:p>
          <a:endParaRPr lang="es-ES"/>
        </a:p>
      </dgm:t>
    </dgm:pt>
    <dgm:pt modelId="{B3AC3475-4F94-49E8-8E20-AEB0482B35D4}">
      <dgm:prSet phldrT="[Texto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s-ES" dirty="0"/>
            <a:t>5.Inventario de transferencia primaria </a:t>
          </a:r>
        </a:p>
      </dgm:t>
    </dgm:pt>
    <dgm:pt modelId="{12E8E1F7-3650-41CA-B6F9-586CE86A5402}" type="parTrans" cxnId="{987F0915-ED74-40E0-8D6D-6FE52651DE4F}">
      <dgm:prSet/>
      <dgm:spPr/>
      <dgm:t>
        <a:bodyPr/>
        <a:lstStyle/>
        <a:p>
          <a:endParaRPr lang="es-MX"/>
        </a:p>
      </dgm:t>
    </dgm:pt>
    <dgm:pt modelId="{F6820686-3439-408F-9179-01E6BDC23F0D}" type="sibTrans" cxnId="{987F0915-ED74-40E0-8D6D-6FE52651DE4F}">
      <dgm:prSet/>
      <dgm:spPr/>
      <dgm:t>
        <a:bodyPr/>
        <a:lstStyle/>
        <a:p>
          <a:endParaRPr lang="es-MX"/>
        </a:p>
      </dgm:t>
    </dgm:pt>
    <dgm:pt modelId="{1EE12AF5-46A4-413B-8A01-7F8C3347EF57}">
      <dgm:prSet/>
      <dgm:spPr>
        <a:solidFill>
          <a:schemeClr val="accent6">
            <a:lumMod val="40000"/>
            <a:lumOff val="60000"/>
          </a:schemeClr>
        </a:solidFill>
      </dgm:spPr>
      <dgm:t>
        <a:bodyPr vert="horz"/>
        <a:lstStyle/>
        <a:p>
          <a:r>
            <a:rPr lang="es-ES" dirty="0"/>
            <a:t>4. Inventario general por expedientes </a:t>
          </a:r>
        </a:p>
      </dgm:t>
    </dgm:pt>
    <dgm:pt modelId="{C713312C-D7A2-4E64-8E49-5CC540D40D6B}" type="parTrans" cxnId="{5F9CA018-9210-4AE1-AA78-6FA4C64F5E30}">
      <dgm:prSet/>
      <dgm:spPr/>
      <dgm:t>
        <a:bodyPr/>
        <a:lstStyle/>
        <a:p>
          <a:endParaRPr lang="es-MX"/>
        </a:p>
      </dgm:t>
    </dgm:pt>
    <dgm:pt modelId="{A967C27F-B549-449F-B76C-BB22FDEF2479}" type="sibTrans" cxnId="{5F9CA018-9210-4AE1-AA78-6FA4C64F5E30}">
      <dgm:prSet/>
      <dgm:spPr/>
      <dgm:t>
        <a:bodyPr/>
        <a:lstStyle/>
        <a:p>
          <a:endParaRPr lang="es-MX"/>
        </a:p>
      </dgm:t>
    </dgm:pt>
    <dgm:pt modelId="{316C58DC-7881-4A60-9AA6-D4226A396B3A}">
      <dgm:prSet/>
      <dgm:spPr>
        <a:solidFill>
          <a:schemeClr val="accent6">
            <a:lumMod val="40000"/>
            <a:lumOff val="60000"/>
          </a:schemeClr>
        </a:solidFill>
      </dgm:spPr>
      <dgm:t>
        <a:bodyPr vert="horz"/>
        <a:lstStyle/>
        <a:p>
          <a:r>
            <a:rPr lang="es-ES" dirty="0"/>
            <a:t>7. Inventario de baja documental</a:t>
          </a:r>
        </a:p>
      </dgm:t>
    </dgm:pt>
    <dgm:pt modelId="{0A522C29-41B8-4990-9579-C680EFBC2B2D}" type="parTrans" cxnId="{6C24FD24-DD09-4CC7-AA4E-B05AD24D7E4E}">
      <dgm:prSet/>
      <dgm:spPr/>
      <dgm:t>
        <a:bodyPr/>
        <a:lstStyle/>
        <a:p>
          <a:endParaRPr lang="es-MX"/>
        </a:p>
      </dgm:t>
    </dgm:pt>
    <dgm:pt modelId="{E8DBAD2A-DC72-44E8-A899-0770DCCF6AC4}" type="sibTrans" cxnId="{6C24FD24-DD09-4CC7-AA4E-B05AD24D7E4E}">
      <dgm:prSet/>
      <dgm:spPr/>
      <dgm:t>
        <a:bodyPr/>
        <a:lstStyle/>
        <a:p>
          <a:endParaRPr lang="es-MX"/>
        </a:p>
      </dgm:t>
    </dgm:pt>
    <dgm:pt modelId="{EFB826E4-74E5-4582-BE32-10C467B3C28D}">
      <dgm:prSet phldrT="[Texto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s-ES" dirty="0"/>
            <a:t>6. Inventario de transferencia secundaria </a:t>
          </a:r>
        </a:p>
      </dgm:t>
    </dgm:pt>
    <dgm:pt modelId="{298DB48F-FCC4-403A-9328-4719459A7D62}" type="parTrans" cxnId="{7694166B-B6AD-41E4-9FCB-5B7CAF63BE01}">
      <dgm:prSet/>
      <dgm:spPr/>
      <dgm:t>
        <a:bodyPr/>
        <a:lstStyle/>
        <a:p>
          <a:endParaRPr lang="es-MX"/>
        </a:p>
      </dgm:t>
    </dgm:pt>
    <dgm:pt modelId="{945AA4DD-7923-4C19-BDCE-8E36A2435C19}" type="sibTrans" cxnId="{7694166B-B6AD-41E4-9FCB-5B7CAF63BE01}">
      <dgm:prSet/>
      <dgm:spPr/>
      <dgm:t>
        <a:bodyPr/>
        <a:lstStyle/>
        <a:p>
          <a:endParaRPr lang="es-MX"/>
        </a:p>
      </dgm:t>
    </dgm:pt>
    <dgm:pt modelId="{25CE7168-887B-47FA-BCA3-17893C056A1A}" type="pres">
      <dgm:prSet presAssocID="{7700BD29-8A48-48CE-9126-E7371986486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538C456-C819-4E70-A860-A6BAE2FFAC0E}" type="pres">
      <dgm:prSet presAssocID="{57DE8674-018E-4907-8BE7-496C3B533518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10D8E9-1F41-4DCC-B0DD-6DF88AC8F04A}" type="pres">
      <dgm:prSet presAssocID="{D5921BF0-A1F1-4A79-866F-11F415897F20}" presName="sibTrans" presStyleLbl="sibTrans2D1" presStyleIdx="0" presStyleCnt="6"/>
      <dgm:spPr/>
      <dgm:t>
        <a:bodyPr/>
        <a:lstStyle/>
        <a:p>
          <a:endParaRPr lang="es-ES"/>
        </a:p>
      </dgm:t>
    </dgm:pt>
    <dgm:pt modelId="{C9DDC4BB-4F0A-40F0-BAA9-C53C27CF0384}" type="pres">
      <dgm:prSet presAssocID="{D5921BF0-A1F1-4A79-866F-11F415897F20}" presName="connectorText" presStyleLbl="sibTrans2D1" presStyleIdx="0" presStyleCnt="6"/>
      <dgm:spPr/>
      <dgm:t>
        <a:bodyPr/>
        <a:lstStyle/>
        <a:p>
          <a:endParaRPr lang="es-ES"/>
        </a:p>
      </dgm:t>
    </dgm:pt>
    <dgm:pt modelId="{252E2306-6EA6-4E25-B95B-1064F0694B5A}" type="pres">
      <dgm:prSet presAssocID="{6910AFC9-BE35-4BFE-AE9C-5505FCA36C11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CDEAC8-7622-402C-8DFB-0ABE5ED37C4F}" type="pres">
      <dgm:prSet presAssocID="{6ECD6A19-2803-4011-9A4B-0D49EC7D11F1}" presName="sibTrans" presStyleLbl="sibTrans2D1" presStyleIdx="1" presStyleCnt="6"/>
      <dgm:spPr/>
      <dgm:t>
        <a:bodyPr/>
        <a:lstStyle/>
        <a:p>
          <a:endParaRPr lang="es-ES"/>
        </a:p>
      </dgm:t>
    </dgm:pt>
    <dgm:pt modelId="{62CCFDAA-5391-410A-9023-483B05FDEFFD}" type="pres">
      <dgm:prSet presAssocID="{6ECD6A19-2803-4011-9A4B-0D49EC7D11F1}" presName="connectorText" presStyleLbl="sibTrans2D1" presStyleIdx="1" presStyleCnt="6"/>
      <dgm:spPr/>
      <dgm:t>
        <a:bodyPr/>
        <a:lstStyle/>
        <a:p>
          <a:endParaRPr lang="es-ES"/>
        </a:p>
      </dgm:t>
    </dgm:pt>
    <dgm:pt modelId="{750A0B34-9031-4BF8-A15F-14EA38846034}" type="pres">
      <dgm:prSet presAssocID="{55ACF048-5262-46F3-8322-72E470C6396F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740C32-EEF0-4023-A56D-4A537BA0B2E2}" type="pres">
      <dgm:prSet presAssocID="{BF9B34B8-F27E-4DCB-BFD3-3ECBD04D3DB0}" presName="sibTrans" presStyleLbl="sibTrans2D1" presStyleIdx="2" presStyleCnt="6"/>
      <dgm:spPr/>
      <dgm:t>
        <a:bodyPr/>
        <a:lstStyle/>
        <a:p>
          <a:endParaRPr lang="es-ES"/>
        </a:p>
      </dgm:t>
    </dgm:pt>
    <dgm:pt modelId="{FAF5AD81-6052-4F4D-A93D-2ED310AD0930}" type="pres">
      <dgm:prSet presAssocID="{BF9B34B8-F27E-4DCB-BFD3-3ECBD04D3DB0}" presName="connectorText" presStyleLbl="sibTrans2D1" presStyleIdx="2" presStyleCnt="6"/>
      <dgm:spPr/>
      <dgm:t>
        <a:bodyPr/>
        <a:lstStyle/>
        <a:p>
          <a:endParaRPr lang="es-ES"/>
        </a:p>
      </dgm:t>
    </dgm:pt>
    <dgm:pt modelId="{64BB736D-0AF4-472B-998B-5818F92737F6}" type="pres">
      <dgm:prSet presAssocID="{1EE12AF5-46A4-413B-8A01-7F8C3347EF57}" presName="node" presStyleLbl="node1" presStyleIdx="3" presStyleCnt="7">
        <dgm:presLayoutVars>
          <dgm:bulletEnabled val="1"/>
        </dgm:presLayoutVars>
      </dgm:prSet>
      <dgm:spPr>
        <a:xfrm>
          <a:off x="8114725" y="1079"/>
          <a:ext cx="1904981" cy="1142988"/>
        </a:xfrm>
      </dgm:spPr>
      <dgm:t>
        <a:bodyPr/>
        <a:lstStyle/>
        <a:p>
          <a:endParaRPr lang="es-ES"/>
        </a:p>
      </dgm:t>
    </dgm:pt>
    <dgm:pt modelId="{BFA8BA7A-16BA-4ABA-A19C-A8844FEB2CEC}" type="pres">
      <dgm:prSet presAssocID="{A967C27F-B549-449F-B76C-BB22FDEF2479}" presName="sibTrans" presStyleLbl="sibTrans2D1" presStyleIdx="3" presStyleCnt="6" custAng="7116" custLinFactNeighborX="-22087" custLinFactNeighborY="-33246"/>
      <dgm:spPr/>
      <dgm:t>
        <a:bodyPr/>
        <a:lstStyle/>
        <a:p>
          <a:endParaRPr lang="es-ES"/>
        </a:p>
      </dgm:t>
    </dgm:pt>
    <dgm:pt modelId="{1816E0A3-3CB8-44C9-9A3A-588BEC3026F3}" type="pres">
      <dgm:prSet presAssocID="{A967C27F-B549-449F-B76C-BB22FDEF2479}" presName="connectorText" presStyleLbl="sibTrans2D1" presStyleIdx="3" presStyleCnt="6"/>
      <dgm:spPr/>
      <dgm:t>
        <a:bodyPr/>
        <a:lstStyle/>
        <a:p>
          <a:endParaRPr lang="es-ES"/>
        </a:p>
      </dgm:t>
    </dgm:pt>
    <dgm:pt modelId="{65CE6B3C-2900-4675-8AED-D411A7186AB6}" type="pres">
      <dgm:prSet presAssocID="{B3AC3475-4F94-49E8-8E20-AEB0482B35D4}" presName="node" presStyleLbl="node1" presStyleIdx="4" presStyleCnt="7" custLinFactNeighborX="2343" custLinFactNeighborY="6143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1A62A8-02BA-49A3-B333-2F06F4CAE515}" type="pres">
      <dgm:prSet presAssocID="{F6820686-3439-408F-9179-01E6BDC23F0D}" presName="sibTrans" presStyleLbl="sibTrans2D1" presStyleIdx="4" presStyleCnt="6" custScaleY="112617" custLinFactNeighborX="-28383" custLinFactNeighborY="15992"/>
      <dgm:spPr/>
      <dgm:t>
        <a:bodyPr/>
        <a:lstStyle/>
        <a:p>
          <a:endParaRPr lang="es-ES"/>
        </a:p>
      </dgm:t>
    </dgm:pt>
    <dgm:pt modelId="{45271173-F8DC-4A9B-9EF4-8A29AC6BBF36}" type="pres">
      <dgm:prSet presAssocID="{F6820686-3439-408F-9179-01E6BDC23F0D}" presName="connectorText" presStyleLbl="sibTrans2D1" presStyleIdx="4" presStyleCnt="6"/>
      <dgm:spPr/>
      <dgm:t>
        <a:bodyPr/>
        <a:lstStyle/>
        <a:p>
          <a:endParaRPr lang="es-ES"/>
        </a:p>
      </dgm:t>
    </dgm:pt>
    <dgm:pt modelId="{5DE655C1-F060-40C5-9E5A-A77617A96CFC}" type="pres">
      <dgm:prSet presAssocID="{EFB826E4-74E5-4582-BE32-10C467B3C28D}" presName="node" presStyleLbl="node1" presStyleIdx="5" presStyleCnt="7" custLinFactNeighborX="-31613" custLinFactNeighborY="1798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526A03-1DB9-43C4-84AF-61E8F88C4382}" type="pres">
      <dgm:prSet presAssocID="{945AA4DD-7923-4C19-BDCE-8E36A2435C19}" presName="sibTrans" presStyleLbl="sibTrans2D1" presStyleIdx="5" presStyleCnt="6" custLinFactNeighborX="-33651" custLinFactNeighborY="1738"/>
      <dgm:spPr/>
      <dgm:t>
        <a:bodyPr/>
        <a:lstStyle/>
        <a:p>
          <a:endParaRPr lang="es-ES"/>
        </a:p>
      </dgm:t>
    </dgm:pt>
    <dgm:pt modelId="{7AA37E77-AB62-4AB7-A8FC-A73C137C9664}" type="pres">
      <dgm:prSet presAssocID="{945AA4DD-7923-4C19-BDCE-8E36A2435C19}" presName="connectorText" presStyleLbl="sibTrans2D1" presStyleIdx="5" presStyleCnt="6"/>
      <dgm:spPr/>
      <dgm:t>
        <a:bodyPr/>
        <a:lstStyle/>
        <a:p>
          <a:endParaRPr lang="es-ES"/>
        </a:p>
      </dgm:t>
    </dgm:pt>
    <dgm:pt modelId="{22307A73-6CCE-4CF1-B5C3-261B89FD044D}" type="pres">
      <dgm:prSet presAssocID="{316C58DC-7881-4A60-9AA6-D4226A396B3A}" presName="node" presStyleLbl="node1" presStyleIdx="6" presStyleCnt="7" custLinFactNeighborX="-46731" custLinFactNeighborY="20224">
        <dgm:presLayoutVars>
          <dgm:bulletEnabled val="1"/>
        </dgm:presLayoutVars>
      </dgm:prSet>
      <dgm:spPr>
        <a:xfrm>
          <a:off x="2780777" y="1906061"/>
          <a:ext cx="1904981" cy="1142988"/>
        </a:xfrm>
      </dgm:spPr>
      <dgm:t>
        <a:bodyPr/>
        <a:lstStyle/>
        <a:p>
          <a:endParaRPr lang="es-ES"/>
        </a:p>
      </dgm:t>
    </dgm:pt>
  </dgm:ptLst>
  <dgm:cxnLst>
    <dgm:cxn modelId="{C912DA8F-6E66-4A0C-8341-6936EB1212C6}" srcId="{7700BD29-8A48-48CE-9126-E73719864863}" destId="{55ACF048-5262-46F3-8322-72E470C6396F}" srcOrd="2" destOrd="0" parTransId="{7C96CB4A-F294-4AA4-AA03-0E2DD3184A46}" sibTransId="{BF9B34B8-F27E-4DCB-BFD3-3ECBD04D3DB0}"/>
    <dgm:cxn modelId="{0FE57CD8-B762-4C07-A4C8-75BE6E20B026}" type="presOf" srcId="{F6820686-3439-408F-9179-01E6BDC23F0D}" destId="{D11A62A8-02BA-49A3-B333-2F06F4CAE515}" srcOrd="0" destOrd="0" presId="urn:microsoft.com/office/officeart/2005/8/layout/process5"/>
    <dgm:cxn modelId="{A64C300D-4068-4884-9FFE-B7EC118EF249}" type="presOf" srcId="{7700BD29-8A48-48CE-9126-E73719864863}" destId="{25CE7168-887B-47FA-BCA3-17893C056A1A}" srcOrd="0" destOrd="0" presId="urn:microsoft.com/office/officeart/2005/8/layout/process5"/>
    <dgm:cxn modelId="{7A5F3707-36D8-494A-8922-7C0F7B5B7562}" type="presOf" srcId="{57DE8674-018E-4907-8BE7-496C3B533518}" destId="{E538C456-C819-4E70-A860-A6BAE2FFAC0E}" srcOrd="0" destOrd="0" presId="urn:microsoft.com/office/officeart/2005/8/layout/process5"/>
    <dgm:cxn modelId="{887D3CF4-A1EB-4F6A-ADAF-5B989069C735}" type="presOf" srcId="{A967C27F-B549-449F-B76C-BB22FDEF2479}" destId="{1816E0A3-3CB8-44C9-9A3A-588BEC3026F3}" srcOrd="1" destOrd="0" presId="urn:microsoft.com/office/officeart/2005/8/layout/process5"/>
    <dgm:cxn modelId="{A80DECF4-C322-4025-AD0C-6039EA85E9E3}" type="presOf" srcId="{F6820686-3439-408F-9179-01E6BDC23F0D}" destId="{45271173-F8DC-4A9B-9EF4-8A29AC6BBF36}" srcOrd="1" destOrd="0" presId="urn:microsoft.com/office/officeart/2005/8/layout/process5"/>
    <dgm:cxn modelId="{1CE67F76-2E30-440E-AB81-BC9638A69373}" type="presOf" srcId="{945AA4DD-7923-4C19-BDCE-8E36A2435C19}" destId="{7AA37E77-AB62-4AB7-A8FC-A73C137C9664}" srcOrd="1" destOrd="0" presId="urn:microsoft.com/office/officeart/2005/8/layout/process5"/>
    <dgm:cxn modelId="{987F0915-ED74-40E0-8D6D-6FE52651DE4F}" srcId="{7700BD29-8A48-48CE-9126-E73719864863}" destId="{B3AC3475-4F94-49E8-8E20-AEB0482B35D4}" srcOrd="4" destOrd="0" parTransId="{12E8E1F7-3650-41CA-B6F9-586CE86A5402}" sibTransId="{F6820686-3439-408F-9179-01E6BDC23F0D}"/>
    <dgm:cxn modelId="{420AC693-BF50-4738-8702-461BFC877B51}" type="presOf" srcId="{945AA4DD-7923-4C19-BDCE-8E36A2435C19}" destId="{8B526A03-1DB9-43C4-84AF-61E8F88C4382}" srcOrd="0" destOrd="0" presId="urn:microsoft.com/office/officeart/2005/8/layout/process5"/>
    <dgm:cxn modelId="{B7B7D053-F47F-46E2-8182-EFC33E86B652}" type="presOf" srcId="{6ECD6A19-2803-4011-9A4B-0D49EC7D11F1}" destId="{20CDEAC8-7622-402C-8DFB-0ABE5ED37C4F}" srcOrd="0" destOrd="0" presId="urn:microsoft.com/office/officeart/2005/8/layout/process5"/>
    <dgm:cxn modelId="{950A2892-1C6A-48E3-94F9-91658DD90B1E}" type="presOf" srcId="{316C58DC-7881-4A60-9AA6-D4226A396B3A}" destId="{22307A73-6CCE-4CF1-B5C3-261B89FD044D}" srcOrd="0" destOrd="0" presId="urn:microsoft.com/office/officeart/2005/8/layout/process5"/>
    <dgm:cxn modelId="{5F9CA018-9210-4AE1-AA78-6FA4C64F5E30}" srcId="{7700BD29-8A48-48CE-9126-E73719864863}" destId="{1EE12AF5-46A4-413B-8A01-7F8C3347EF57}" srcOrd="3" destOrd="0" parTransId="{C713312C-D7A2-4E64-8E49-5CC540D40D6B}" sibTransId="{A967C27F-B549-449F-B76C-BB22FDEF2479}"/>
    <dgm:cxn modelId="{A7E13AF0-06A5-4C38-8551-A84444C79101}" type="presOf" srcId="{D5921BF0-A1F1-4A79-866F-11F415897F20}" destId="{5510D8E9-1F41-4DCC-B0DD-6DF88AC8F04A}" srcOrd="0" destOrd="0" presId="urn:microsoft.com/office/officeart/2005/8/layout/process5"/>
    <dgm:cxn modelId="{0281C095-C6ED-48F7-B42A-0F27165A2DA1}" srcId="{7700BD29-8A48-48CE-9126-E73719864863}" destId="{6910AFC9-BE35-4BFE-AE9C-5505FCA36C11}" srcOrd="1" destOrd="0" parTransId="{94022AFC-EA55-478A-A14A-AE826E1F218D}" sibTransId="{6ECD6A19-2803-4011-9A4B-0D49EC7D11F1}"/>
    <dgm:cxn modelId="{13E63A07-19F2-4653-8CCA-4E18175D199F}" type="presOf" srcId="{BF9B34B8-F27E-4DCB-BFD3-3ECBD04D3DB0}" destId="{C7740C32-EEF0-4023-A56D-4A537BA0B2E2}" srcOrd="0" destOrd="0" presId="urn:microsoft.com/office/officeart/2005/8/layout/process5"/>
    <dgm:cxn modelId="{7694166B-B6AD-41E4-9FCB-5B7CAF63BE01}" srcId="{7700BD29-8A48-48CE-9126-E73719864863}" destId="{EFB826E4-74E5-4582-BE32-10C467B3C28D}" srcOrd="5" destOrd="0" parTransId="{298DB48F-FCC4-403A-9328-4719459A7D62}" sibTransId="{945AA4DD-7923-4C19-BDCE-8E36A2435C19}"/>
    <dgm:cxn modelId="{6C24FD24-DD09-4CC7-AA4E-B05AD24D7E4E}" srcId="{7700BD29-8A48-48CE-9126-E73719864863}" destId="{316C58DC-7881-4A60-9AA6-D4226A396B3A}" srcOrd="6" destOrd="0" parTransId="{0A522C29-41B8-4990-9579-C680EFBC2B2D}" sibTransId="{E8DBAD2A-DC72-44E8-A899-0770DCCF6AC4}"/>
    <dgm:cxn modelId="{A474D574-7357-4A26-B1AE-153561E80C42}" type="presOf" srcId="{6ECD6A19-2803-4011-9A4B-0D49EC7D11F1}" destId="{62CCFDAA-5391-410A-9023-483B05FDEFFD}" srcOrd="1" destOrd="0" presId="urn:microsoft.com/office/officeart/2005/8/layout/process5"/>
    <dgm:cxn modelId="{B22EF584-8767-4BB8-9E09-F8D61BB866F9}" type="presOf" srcId="{1EE12AF5-46A4-413B-8A01-7F8C3347EF57}" destId="{64BB736D-0AF4-472B-998B-5818F92737F6}" srcOrd="0" destOrd="0" presId="urn:microsoft.com/office/officeart/2005/8/layout/process5"/>
    <dgm:cxn modelId="{034DC765-4152-40B1-A352-3F74FACD8FF1}" type="presOf" srcId="{55ACF048-5262-46F3-8322-72E470C6396F}" destId="{750A0B34-9031-4BF8-A15F-14EA38846034}" srcOrd="0" destOrd="0" presId="urn:microsoft.com/office/officeart/2005/8/layout/process5"/>
    <dgm:cxn modelId="{DD5C538D-31C1-46C9-9EA2-6254CEAA0580}" type="presOf" srcId="{EFB826E4-74E5-4582-BE32-10C467B3C28D}" destId="{5DE655C1-F060-40C5-9E5A-A77617A96CFC}" srcOrd="0" destOrd="0" presId="urn:microsoft.com/office/officeart/2005/8/layout/process5"/>
    <dgm:cxn modelId="{7B6FA571-BE67-4844-BB2C-5C51350122E2}" type="presOf" srcId="{A967C27F-B549-449F-B76C-BB22FDEF2479}" destId="{BFA8BA7A-16BA-4ABA-A19C-A8844FEB2CEC}" srcOrd="0" destOrd="0" presId="urn:microsoft.com/office/officeart/2005/8/layout/process5"/>
    <dgm:cxn modelId="{A30855C1-4EB5-4066-9631-724B7D753629}" type="presOf" srcId="{BF9B34B8-F27E-4DCB-BFD3-3ECBD04D3DB0}" destId="{FAF5AD81-6052-4F4D-A93D-2ED310AD0930}" srcOrd="1" destOrd="0" presId="urn:microsoft.com/office/officeart/2005/8/layout/process5"/>
    <dgm:cxn modelId="{95AD0B90-1862-4334-ABB8-668889DE9623}" type="presOf" srcId="{B3AC3475-4F94-49E8-8E20-AEB0482B35D4}" destId="{65CE6B3C-2900-4675-8AED-D411A7186AB6}" srcOrd="0" destOrd="0" presId="urn:microsoft.com/office/officeart/2005/8/layout/process5"/>
    <dgm:cxn modelId="{39DCBE45-5A30-4288-98BB-BF06D68B3EC2}" type="presOf" srcId="{6910AFC9-BE35-4BFE-AE9C-5505FCA36C11}" destId="{252E2306-6EA6-4E25-B95B-1064F0694B5A}" srcOrd="0" destOrd="0" presId="urn:microsoft.com/office/officeart/2005/8/layout/process5"/>
    <dgm:cxn modelId="{E287D073-7582-4739-A086-50BD04F7B0EF}" type="presOf" srcId="{D5921BF0-A1F1-4A79-866F-11F415897F20}" destId="{C9DDC4BB-4F0A-40F0-BAA9-C53C27CF0384}" srcOrd="1" destOrd="0" presId="urn:microsoft.com/office/officeart/2005/8/layout/process5"/>
    <dgm:cxn modelId="{93FD557B-A0EF-4A1B-A7B9-FC5757117593}" srcId="{7700BD29-8A48-48CE-9126-E73719864863}" destId="{57DE8674-018E-4907-8BE7-496C3B533518}" srcOrd="0" destOrd="0" parTransId="{4497C185-89E5-450B-B91D-4B03E56854FD}" sibTransId="{D5921BF0-A1F1-4A79-866F-11F415897F20}"/>
    <dgm:cxn modelId="{A756AAEC-CC8E-49DA-B1E2-B967B30E044E}" type="presParOf" srcId="{25CE7168-887B-47FA-BCA3-17893C056A1A}" destId="{E538C456-C819-4E70-A860-A6BAE2FFAC0E}" srcOrd="0" destOrd="0" presId="urn:microsoft.com/office/officeart/2005/8/layout/process5"/>
    <dgm:cxn modelId="{D6BD909C-BFF3-41CA-877A-620A2023F32A}" type="presParOf" srcId="{25CE7168-887B-47FA-BCA3-17893C056A1A}" destId="{5510D8E9-1F41-4DCC-B0DD-6DF88AC8F04A}" srcOrd="1" destOrd="0" presId="urn:microsoft.com/office/officeart/2005/8/layout/process5"/>
    <dgm:cxn modelId="{8F6D060E-897D-4867-B7E9-C965B4CDA6E5}" type="presParOf" srcId="{5510D8E9-1F41-4DCC-B0DD-6DF88AC8F04A}" destId="{C9DDC4BB-4F0A-40F0-BAA9-C53C27CF0384}" srcOrd="0" destOrd="0" presId="urn:microsoft.com/office/officeart/2005/8/layout/process5"/>
    <dgm:cxn modelId="{6D8303BE-F55E-4250-84AE-27B76F021204}" type="presParOf" srcId="{25CE7168-887B-47FA-BCA3-17893C056A1A}" destId="{252E2306-6EA6-4E25-B95B-1064F0694B5A}" srcOrd="2" destOrd="0" presId="urn:microsoft.com/office/officeart/2005/8/layout/process5"/>
    <dgm:cxn modelId="{7595BE74-1072-47A7-9508-156F17357673}" type="presParOf" srcId="{25CE7168-887B-47FA-BCA3-17893C056A1A}" destId="{20CDEAC8-7622-402C-8DFB-0ABE5ED37C4F}" srcOrd="3" destOrd="0" presId="urn:microsoft.com/office/officeart/2005/8/layout/process5"/>
    <dgm:cxn modelId="{CB9FE07C-430C-434D-A7ED-EE394E58125C}" type="presParOf" srcId="{20CDEAC8-7622-402C-8DFB-0ABE5ED37C4F}" destId="{62CCFDAA-5391-410A-9023-483B05FDEFFD}" srcOrd="0" destOrd="0" presId="urn:microsoft.com/office/officeart/2005/8/layout/process5"/>
    <dgm:cxn modelId="{C614F71C-AC7B-4DAD-9432-9880EA6EBB0E}" type="presParOf" srcId="{25CE7168-887B-47FA-BCA3-17893C056A1A}" destId="{750A0B34-9031-4BF8-A15F-14EA38846034}" srcOrd="4" destOrd="0" presId="urn:microsoft.com/office/officeart/2005/8/layout/process5"/>
    <dgm:cxn modelId="{92C6ED13-1621-4A5B-84EF-87CCD59A4F89}" type="presParOf" srcId="{25CE7168-887B-47FA-BCA3-17893C056A1A}" destId="{C7740C32-EEF0-4023-A56D-4A537BA0B2E2}" srcOrd="5" destOrd="0" presId="urn:microsoft.com/office/officeart/2005/8/layout/process5"/>
    <dgm:cxn modelId="{1954106F-2894-4133-9DEF-25140313C4E9}" type="presParOf" srcId="{C7740C32-EEF0-4023-A56D-4A537BA0B2E2}" destId="{FAF5AD81-6052-4F4D-A93D-2ED310AD0930}" srcOrd="0" destOrd="0" presId="urn:microsoft.com/office/officeart/2005/8/layout/process5"/>
    <dgm:cxn modelId="{7CFA5855-AAEC-4EAA-BB87-F713565292BA}" type="presParOf" srcId="{25CE7168-887B-47FA-BCA3-17893C056A1A}" destId="{64BB736D-0AF4-472B-998B-5818F92737F6}" srcOrd="6" destOrd="0" presId="urn:microsoft.com/office/officeart/2005/8/layout/process5"/>
    <dgm:cxn modelId="{1BE8B089-8A0D-4AD4-970A-C638FF85B499}" type="presParOf" srcId="{25CE7168-887B-47FA-BCA3-17893C056A1A}" destId="{BFA8BA7A-16BA-4ABA-A19C-A8844FEB2CEC}" srcOrd="7" destOrd="0" presId="urn:microsoft.com/office/officeart/2005/8/layout/process5"/>
    <dgm:cxn modelId="{FA3AE547-DE61-4D16-80C2-CF5F028A58EC}" type="presParOf" srcId="{BFA8BA7A-16BA-4ABA-A19C-A8844FEB2CEC}" destId="{1816E0A3-3CB8-44C9-9A3A-588BEC3026F3}" srcOrd="0" destOrd="0" presId="urn:microsoft.com/office/officeart/2005/8/layout/process5"/>
    <dgm:cxn modelId="{528D87CE-12A5-4C93-A349-29313EAC1102}" type="presParOf" srcId="{25CE7168-887B-47FA-BCA3-17893C056A1A}" destId="{65CE6B3C-2900-4675-8AED-D411A7186AB6}" srcOrd="8" destOrd="0" presId="urn:microsoft.com/office/officeart/2005/8/layout/process5"/>
    <dgm:cxn modelId="{F796710B-FF3B-437D-AA77-91669CA54255}" type="presParOf" srcId="{25CE7168-887B-47FA-BCA3-17893C056A1A}" destId="{D11A62A8-02BA-49A3-B333-2F06F4CAE515}" srcOrd="9" destOrd="0" presId="urn:microsoft.com/office/officeart/2005/8/layout/process5"/>
    <dgm:cxn modelId="{84C9FE08-DC05-4936-B108-FD703BDA2F46}" type="presParOf" srcId="{D11A62A8-02BA-49A3-B333-2F06F4CAE515}" destId="{45271173-F8DC-4A9B-9EF4-8A29AC6BBF36}" srcOrd="0" destOrd="0" presId="urn:microsoft.com/office/officeart/2005/8/layout/process5"/>
    <dgm:cxn modelId="{63F0F2BB-0CB8-4DF5-9C03-E998E4703646}" type="presParOf" srcId="{25CE7168-887B-47FA-BCA3-17893C056A1A}" destId="{5DE655C1-F060-40C5-9E5A-A77617A96CFC}" srcOrd="10" destOrd="0" presId="urn:microsoft.com/office/officeart/2005/8/layout/process5"/>
    <dgm:cxn modelId="{D41DD85E-415B-4D2C-B6DF-79ACB7AD2277}" type="presParOf" srcId="{25CE7168-887B-47FA-BCA3-17893C056A1A}" destId="{8B526A03-1DB9-43C4-84AF-61E8F88C4382}" srcOrd="11" destOrd="0" presId="urn:microsoft.com/office/officeart/2005/8/layout/process5"/>
    <dgm:cxn modelId="{5ABBFF09-FC3F-4B3A-A6B0-C44DB649B10B}" type="presParOf" srcId="{8B526A03-1DB9-43C4-84AF-61E8F88C4382}" destId="{7AA37E77-AB62-4AB7-A8FC-A73C137C9664}" srcOrd="0" destOrd="0" presId="urn:microsoft.com/office/officeart/2005/8/layout/process5"/>
    <dgm:cxn modelId="{88B70B75-F3D2-40C4-8CAC-338F4EC9E950}" type="presParOf" srcId="{25CE7168-887B-47FA-BCA3-17893C056A1A}" destId="{22307A73-6CCE-4CF1-B5C3-261B89FD044D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881A487-E7C8-4274-9CC1-395C6D16FCE8}" type="doc">
      <dgm:prSet loTypeId="urn:microsoft.com/office/officeart/2005/8/layout/hierarchy2" loCatId="hierarchy" qsTypeId="urn:microsoft.com/office/officeart/2005/8/quickstyle/3d3" qsCatId="3D" csTypeId="urn:microsoft.com/office/officeart/2005/8/colors/accent2_5" csCatId="accent2" phldr="1"/>
      <dgm:spPr/>
      <dgm:t>
        <a:bodyPr/>
        <a:lstStyle/>
        <a:p>
          <a:endParaRPr lang="es-ES"/>
        </a:p>
      </dgm:t>
    </dgm:pt>
    <dgm:pt modelId="{39A5AA05-BD2C-4346-95D7-96A654B011AB}">
      <dgm:prSet phldrT="[Texto]" custT="1"/>
      <dgm:spPr>
        <a:solidFill>
          <a:srgbClr val="2683C6">
            <a:alpha val="70000"/>
          </a:srgbClr>
        </a:solidFill>
      </dgm:spPr>
      <dgm:t>
        <a:bodyPr/>
        <a:lstStyle/>
        <a:p>
          <a:pPr>
            <a:spcAft>
              <a:spcPts val="0"/>
            </a:spcAft>
          </a:pPr>
          <a:r>
            <a:rPr lang="es-MX" sz="1800" b="1" dirty="0">
              <a:latin typeface="+mn-lt"/>
            </a:rPr>
            <a:t>VALIDACIÓN Y </a:t>
          </a:r>
        </a:p>
        <a:p>
          <a:pPr>
            <a:spcAft>
              <a:spcPts val="0"/>
            </a:spcAft>
          </a:pPr>
          <a:r>
            <a:rPr lang="es-MX" sz="1800" b="1" dirty="0">
              <a:latin typeface="+mn-lt"/>
            </a:rPr>
            <a:t>FORMALIZACIÓN</a:t>
          </a:r>
        </a:p>
        <a:p>
          <a:pPr>
            <a:spcAft>
              <a:spcPts val="0"/>
            </a:spcAft>
          </a:pPr>
          <a:endParaRPr lang="es-MX" sz="400" b="1" dirty="0">
            <a:latin typeface="+mn-lt"/>
          </a:endParaRPr>
        </a:p>
        <a:p>
          <a:pPr>
            <a:spcAft>
              <a:spcPts val="0"/>
            </a:spcAft>
          </a:pPr>
          <a:r>
            <a:rPr lang="es-MX" altLang="es-MX" sz="1800" dirty="0">
              <a:latin typeface="+mn-lt"/>
              <a:cs typeface="Times New Roman" pitchFamily="18" charset="0"/>
            </a:rPr>
            <a:t>Unidades Administrativas y</a:t>
          </a:r>
        </a:p>
        <a:p>
          <a:pPr>
            <a:spcAft>
              <a:spcPts val="0"/>
            </a:spcAft>
          </a:pPr>
          <a:r>
            <a:rPr lang="es-MX" altLang="es-MX" sz="1800" dirty="0">
              <a:latin typeface="+mn-lt"/>
              <a:cs typeface="Times New Roman" pitchFamily="18" charset="0"/>
            </a:rPr>
            <a:t>sus archivos</a:t>
          </a:r>
          <a:endParaRPr lang="es-ES" sz="1800" dirty="0">
            <a:latin typeface="+mn-lt"/>
          </a:endParaRPr>
        </a:p>
      </dgm:t>
    </dgm:pt>
    <dgm:pt modelId="{049DBA7B-CFC1-47A5-B982-43764A987823}" type="parTrans" cxnId="{F06CA1A5-887E-4D4E-99A3-978080706332}">
      <dgm:prSet/>
      <dgm:spPr>
        <a:ln w="22225">
          <a:solidFill>
            <a:schemeClr val="tx1"/>
          </a:solidFill>
        </a:ln>
      </dgm:spPr>
      <dgm:t>
        <a:bodyPr/>
        <a:lstStyle/>
        <a:p>
          <a:endParaRPr lang="es-ES">
            <a:latin typeface="+mn-lt"/>
          </a:endParaRPr>
        </a:p>
      </dgm:t>
    </dgm:pt>
    <dgm:pt modelId="{333E929B-A817-4D63-9541-E16B2805946A}" type="sibTrans" cxnId="{F06CA1A5-887E-4D4E-99A3-978080706332}">
      <dgm:prSet/>
      <dgm:spPr/>
      <dgm:t>
        <a:bodyPr/>
        <a:lstStyle/>
        <a:p>
          <a:endParaRPr lang="es-ES">
            <a:latin typeface="+mn-lt"/>
          </a:endParaRPr>
        </a:p>
      </dgm:t>
    </dgm:pt>
    <dgm:pt modelId="{A881FD2A-A5EE-49E2-8C0F-AAA4B09AA52D}">
      <dgm:prSet phldrT="[Texto]" custT="1"/>
      <dgm:spPr>
        <a:solidFill>
          <a:srgbClr val="2683C6">
            <a:alpha val="70000"/>
          </a:srgbClr>
        </a:solidFill>
      </dgm:spPr>
      <dgm:t>
        <a:bodyPr anchor="b"/>
        <a:lstStyle/>
        <a:p>
          <a:pPr>
            <a:spcAft>
              <a:spcPct val="35000"/>
            </a:spcAft>
          </a:pPr>
          <a:endParaRPr lang="es-MX" sz="1800" b="1" dirty="0">
            <a:latin typeface="+mn-lt"/>
          </a:endParaRPr>
        </a:p>
        <a:p>
          <a:pPr>
            <a:spcAft>
              <a:spcPts val="0"/>
            </a:spcAft>
          </a:pPr>
          <a:r>
            <a:rPr lang="es-MX" sz="1800" b="1" dirty="0">
              <a:latin typeface="+mn-lt"/>
            </a:rPr>
            <a:t>CAPACITACIÓN</a:t>
          </a:r>
        </a:p>
        <a:p>
          <a:pPr>
            <a:spcAft>
              <a:spcPts val="0"/>
            </a:spcAft>
          </a:pPr>
          <a:r>
            <a:rPr lang="es-MX" sz="600" dirty="0">
              <a:latin typeface="+mn-lt"/>
            </a:rPr>
            <a:t> </a:t>
          </a:r>
        </a:p>
        <a:p>
          <a:pPr>
            <a:spcAft>
              <a:spcPts val="0"/>
            </a:spcAft>
          </a:pPr>
          <a:r>
            <a:rPr lang="es-MX" sz="1800" dirty="0">
              <a:latin typeface="+mn-lt"/>
            </a:rPr>
            <a:t>Servidores públicos para la aplicación del CGC Y CADIDO</a:t>
          </a:r>
        </a:p>
        <a:p>
          <a:pPr>
            <a:spcAft>
              <a:spcPct val="35000"/>
            </a:spcAft>
          </a:pPr>
          <a:endParaRPr lang="es-ES" sz="1600" dirty="0">
            <a:latin typeface="+mn-lt"/>
          </a:endParaRPr>
        </a:p>
      </dgm:t>
    </dgm:pt>
    <dgm:pt modelId="{7C11A946-6B33-46F2-8330-762B9F57511C}" type="parTrans" cxnId="{8E83C40F-10E9-4E69-9BA5-8ACCCD3AF734}">
      <dgm:prSet/>
      <dgm:spPr>
        <a:ln w="25400">
          <a:solidFill>
            <a:schemeClr val="tx1"/>
          </a:solidFill>
        </a:ln>
      </dgm:spPr>
      <dgm:t>
        <a:bodyPr/>
        <a:lstStyle/>
        <a:p>
          <a:endParaRPr lang="es-ES">
            <a:latin typeface="+mn-lt"/>
          </a:endParaRPr>
        </a:p>
      </dgm:t>
    </dgm:pt>
    <dgm:pt modelId="{EB8BD6A6-0FBE-4B36-873E-97C46B8CDCC5}" type="sibTrans" cxnId="{8E83C40F-10E9-4E69-9BA5-8ACCCD3AF734}">
      <dgm:prSet/>
      <dgm:spPr/>
      <dgm:t>
        <a:bodyPr/>
        <a:lstStyle/>
        <a:p>
          <a:endParaRPr lang="es-ES">
            <a:latin typeface="+mn-lt"/>
          </a:endParaRPr>
        </a:p>
      </dgm:t>
    </dgm:pt>
    <dgm:pt modelId="{9508D3B2-727E-46E1-90C0-670A92B38F61}">
      <dgm:prSet phldrT="[Texto]" custT="1"/>
      <dgm:spPr>
        <a:solidFill>
          <a:srgbClr val="2683C6">
            <a:alpha val="70000"/>
          </a:srgbClr>
        </a:solidFill>
      </dgm:spPr>
      <dgm:t>
        <a:bodyPr/>
        <a:lstStyle/>
        <a:p>
          <a:r>
            <a:rPr lang="es-MX" sz="1800" b="1" dirty="0">
              <a:latin typeface="+mn-lt"/>
            </a:rPr>
            <a:t>SUPERVISIÓN </a:t>
          </a:r>
        </a:p>
        <a:p>
          <a:r>
            <a:rPr lang="es-MX" sz="1800" dirty="0">
              <a:latin typeface="+mn-lt"/>
            </a:rPr>
            <a:t>Seguimiento para garantizar su aplicación</a:t>
          </a:r>
          <a:endParaRPr lang="es-ES" sz="1800" dirty="0">
            <a:latin typeface="+mn-lt"/>
          </a:endParaRPr>
        </a:p>
      </dgm:t>
    </dgm:pt>
    <dgm:pt modelId="{96DD7A0B-240C-4EA3-B186-B073B2442CC0}" type="parTrans" cxnId="{4DE5B6EB-F6C5-48EA-B98E-C90B7660372B}">
      <dgm:prSet/>
      <dgm:spPr>
        <a:ln w="25400">
          <a:solidFill>
            <a:schemeClr val="tx1"/>
          </a:solidFill>
        </a:ln>
      </dgm:spPr>
      <dgm:t>
        <a:bodyPr/>
        <a:lstStyle/>
        <a:p>
          <a:endParaRPr lang="es-ES">
            <a:latin typeface="+mn-lt"/>
          </a:endParaRPr>
        </a:p>
      </dgm:t>
    </dgm:pt>
    <dgm:pt modelId="{457953C2-B6C1-430E-9941-4F6736CCD11E}" type="sibTrans" cxnId="{4DE5B6EB-F6C5-48EA-B98E-C90B7660372B}">
      <dgm:prSet/>
      <dgm:spPr/>
      <dgm:t>
        <a:bodyPr/>
        <a:lstStyle/>
        <a:p>
          <a:endParaRPr lang="es-ES">
            <a:latin typeface="+mn-lt"/>
          </a:endParaRPr>
        </a:p>
      </dgm:t>
    </dgm:pt>
    <dgm:pt modelId="{B0C8C85F-B86C-4A3B-8C52-341D8A8A70CC}">
      <dgm:prSet phldrT="[Texto]" custT="1"/>
      <dgm:spPr>
        <a:solidFill>
          <a:srgbClr val="2683C6">
            <a:alpha val="80000"/>
          </a:srgbClr>
        </a:solidFill>
      </dgm:spPr>
      <dgm:t>
        <a:bodyPr/>
        <a:lstStyle/>
        <a:p>
          <a:r>
            <a:rPr lang="es-MX" sz="2500" b="1" dirty="0">
              <a:latin typeface="+mn-lt"/>
            </a:rPr>
            <a:t> INSTRUMENTACIÓN</a:t>
          </a:r>
        </a:p>
      </dgm:t>
    </dgm:pt>
    <dgm:pt modelId="{8BF859C8-9E57-4529-A420-EDCEA408F996}" type="sibTrans" cxnId="{2710B4F5-1F9A-4420-9886-CC6F5299D918}">
      <dgm:prSet/>
      <dgm:spPr/>
      <dgm:t>
        <a:bodyPr/>
        <a:lstStyle/>
        <a:p>
          <a:endParaRPr lang="es-ES">
            <a:latin typeface="+mn-lt"/>
          </a:endParaRPr>
        </a:p>
      </dgm:t>
    </dgm:pt>
    <dgm:pt modelId="{158FCE1D-554C-4954-B4C5-61E884F71FCB}" type="parTrans" cxnId="{2710B4F5-1F9A-4420-9886-CC6F5299D918}">
      <dgm:prSet/>
      <dgm:spPr/>
      <dgm:t>
        <a:bodyPr/>
        <a:lstStyle/>
        <a:p>
          <a:endParaRPr lang="es-ES">
            <a:latin typeface="+mn-lt"/>
          </a:endParaRPr>
        </a:p>
      </dgm:t>
    </dgm:pt>
    <dgm:pt modelId="{27E48FD2-7EDE-499C-AA2F-161F31317E91}" type="pres">
      <dgm:prSet presAssocID="{4881A487-E7C8-4274-9CC1-395C6D16FCE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5CC04DB-BED4-4483-ABAC-38158BBA9B9E}" type="pres">
      <dgm:prSet presAssocID="{B0C8C85F-B86C-4A3B-8C52-341D8A8A70CC}" presName="root1" presStyleCnt="0"/>
      <dgm:spPr/>
    </dgm:pt>
    <dgm:pt modelId="{09745074-46B6-4A00-9326-33AF8A0C5442}" type="pres">
      <dgm:prSet presAssocID="{B0C8C85F-B86C-4A3B-8C52-341D8A8A70CC}" presName="LevelOneTextNode" presStyleLbl="node0" presStyleIdx="0" presStyleCnt="1" custScaleX="1475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0A89D8-A8F2-4904-8E80-6A0906812097}" type="pres">
      <dgm:prSet presAssocID="{B0C8C85F-B86C-4A3B-8C52-341D8A8A70CC}" presName="level2hierChild" presStyleCnt="0"/>
      <dgm:spPr/>
    </dgm:pt>
    <dgm:pt modelId="{C23F574F-5978-45C4-A74F-AB8FA219D867}" type="pres">
      <dgm:prSet presAssocID="{049DBA7B-CFC1-47A5-B982-43764A987823}" presName="conn2-1" presStyleLbl="parChTrans1D2" presStyleIdx="0" presStyleCnt="3"/>
      <dgm:spPr/>
      <dgm:t>
        <a:bodyPr/>
        <a:lstStyle/>
        <a:p>
          <a:endParaRPr lang="es-ES"/>
        </a:p>
      </dgm:t>
    </dgm:pt>
    <dgm:pt modelId="{CBD0879F-590C-4A68-9D0A-37831B6D8F37}" type="pres">
      <dgm:prSet presAssocID="{049DBA7B-CFC1-47A5-B982-43764A987823}" presName="connTx" presStyleLbl="parChTrans1D2" presStyleIdx="0" presStyleCnt="3"/>
      <dgm:spPr/>
      <dgm:t>
        <a:bodyPr/>
        <a:lstStyle/>
        <a:p>
          <a:endParaRPr lang="es-ES"/>
        </a:p>
      </dgm:t>
    </dgm:pt>
    <dgm:pt modelId="{F85EF26C-0392-474C-82FA-02CCF53C5599}" type="pres">
      <dgm:prSet presAssocID="{39A5AA05-BD2C-4346-95D7-96A654B011AB}" presName="root2" presStyleCnt="0"/>
      <dgm:spPr/>
    </dgm:pt>
    <dgm:pt modelId="{9F3DE5B2-D7C6-4E10-9B37-A1677F72F01D}" type="pres">
      <dgm:prSet presAssocID="{39A5AA05-BD2C-4346-95D7-96A654B011AB}" presName="LevelTwoTextNode" presStyleLbl="node2" presStyleIdx="0" presStyleCnt="3" custScaleX="136454" custLinFactNeighborX="4210" custLinFactNeighborY="91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36DF2E-5B83-48B5-9C66-444E8D375FFB}" type="pres">
      <dgm:prSet presAssocID="{39A5AA05-BD2C-4346-95D7-96A654B011AB}" presName="level3hierChild" presStyleCnt="0"/>
      <dgm:spPr/>
    </dgm:pt>
    <dgm:pt modelId="{CCA7CCCF-F5BD-4C48-BD3C-D22C2E1296AD}" type="pres">
      <dgm:prSet presAssocID="{7C11A946-6B33-46F2-8330-762B9F57511C}" presName="conn2-1" presStyleLbl="parChTrans1D2" presStyleIdx="1" presStyleCnt="3"/>
      <dgm:spPr/>
      <dgm:t>
        <a:bodyPr/>
        <a:lstStyle/>
        <a:p>
          <a:endParaRPr lang="es-ES"/>
        </a:p>
      </dgm:t>
    </dgm:pt>
    <dgm:pt modelId="{34A35271-0156-4724-A2CA-03D388CDDD55}" type="pres">
      <dgm:prSet presAssocID="{7C11A946-6B33-46F2-8330-762B9F57511C}" presName="connTx" presStyleLbl="parChTrans1D2" presStyleIdx="1" presStyleCnt="3"/>
      <dgm:spPr/>
      <dgm:t>
        <a:bodyPr/>
        <a:lstStyle/>
        <a:p>
          <a:endParaRPr lang="es-ES"/>
        </a:p>
      </dgm:t>
    </dgm:pt>
    <dgm:pt modelId="{7CC248F3-1F53-449F-9041-F082F331CD43}" type="pres">
      <dgm:prSet presAssocID="{A881FD2A-A5EE-49E2-8C0F-AAA4B09AA52D}" presName="root2" presStyleCnt="0"/>
      <dgm:spPr/>
    </dgm:pt>
    <dgm:pt modelId="{8DAFE940-BA53-463A-B01D-97947548351D}" type="pres">
      <dgm:prSet presAssocID="{A881FD2A-A5EE-49E2-8C0F-AAA4B09AA52D}" presName="LevelTwoTextNode" presStyleLbl="node2" presStyleIdx="1" presStyleCnt="3" custScaleX="135944" custLinFactNeighborX="3150" custLinFactNeighborY="-24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146D69-2C67-4637-8F34-BDCB95035D09}" type="pres">
      <dgm:prSet presAssocID="{A881FD2A-A5EE-49E2-8C0F-AAA4B09AA52D}" presName="level3hierChild" presStyleCnt="0"/>
      <dgm:spPr/>
    </dgm:pt>
    <dgm:pt modelId="{9A600995-9531-4A55-B434-FF9956FD1EAB}" type="pres">
      <dgm:prSet presAssocID="{96DD7A0B-240C-4EA3-B186-B073B2442CC0}" presName="conn2-1" presStyleLbl="parChTrans1D2" presStyleIdx="2" presStyleCnt="3"/>
      <dgm:spPr/>
      <dgm:t>
        <a:bodyPr/>
        <a:lstStyle/>
        <a:p>
          <a:endParaRPr lang="es-ES"/>
        </a:p>
      </dgm:t>
    </dgm:pt>
    <dgm:pt modelId="{72B34039-A951-423E-AB11-EBF0024C1BC3}" type="pres">
      <dgm:prSet presAssocID="{96DD7A0B-240C-4EA3-B186-B073B2442CC0}" presName="connTx" presStyleLbl="parChTrans1D2" presStyleIdx="2" presStyleCnt="3"/>
      <dgm:spPr/>
      <dgm:t>
        <a:bodyPr/>
        <a:lstStyle/>
        <a:p>
          <a:endParaRPr lang="es-ES"/>
        </a:p>
      </dgm:t>
    </dgm:pt>
    <dgm:pt modelId="{97AE3252-39B8-48BE-97BF-85633F0E3427}" type="pres">
      <dgm:prSet presAssocID="{9508D3B2-727E-46E1-90C0-670A92B38F61}" presName="root2" presStyleCnt="0"/>
      <dgm:spPr/>
    </dgm:pt>
    <dgm:pt modelId="{93C29335-908F-43EC-BDFD-840A2113C787}" type="pres">
      <dgm:prSet presAssocID="{9508D3B2-727E-46E1-90C0-670A92B38F61}" presName="LevelTwoTextNode" presStyleLbl="node2" presStyleIdx="2" presStyleCnt="3" custScaleX="136719" custLinFactNeighborX="4210" custLinFactNeighborY="-117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98AB46-EEB7-4B4E-A65B-15193B44CDF8}" type="pres">
      <dgm:prSet presAssocID="{9508D3B2-727E-46E1-90C0-670A92B38F61}" presName="level3hierChild" presStyleCnt="0"/>
      <dgm:spPr/>
    </dgm:pt>
  </dgm:ptLst>
  <dgm:cxnLst>
    <dgm:cxn modelId="{8E83C40F-10E9-4E69-9BA5-8ACCCD3AF734}" srcId="{B0C8C85F-B86C-4A3B-8C52-341D8A8A70CC}" destId="{A881FD2A-A5EE-49E2-8C0F-AAA4B09AA52D}" srcOrd="1" destOrd="0" parTransId="{7C11A946-6B33-46F2-8330-762B9F57511C}" sibTransId="{EB8BD6A6-0FBE-4B36-873E-97C46B8CDCC5}"/>
    <dgm:cxn modelId="{1B3F9E19-F858-4808-8152-9E0D0E168BB7}" type="presOf" srcId="{A881FD2A-A5EE-49E2-8C0F-AAA4B09AA52D}" destId="{8DAFE940-BA53-463A-B01D-97947548351D}" srcOrd="0" destOrd="0" presId="urn:microsoft.com/office/officeart/2005/8/layout/hierarchy2"/>
    <dgm:cxn modelId="{E011797A-F328-495C-AD21-C8BA717FE2A0}" type="presOf" srcId="{39A5AA05-BD2C-4346-95D7-96A654B011AB}" destId="{9F3DE5B2-D7C6-4E10-9B37-A1677F72F01D}" srcOrd="0" destOrd="0" presId="urn:microsoft.com/office/officeart/2005/8/layout/hierarchy2"/>
    <dgm:cxn modelId="{FA7424C4-8C50-4CBB-91DA-02AB7A77DD1A}" type="presOf" srcId="{9508D3B2-727E-46E1-90C0-670A92B38F61}" destId="{93C29335-908F-43EC-BDFD-840A2113C787}" srcOrd="0" destOrd="0" presId="urn:microsoft.com/office/officeart/2005/8/layout/hierarchy2"/>
    <dgm:cxn modelId="{BB9E4E2B-39CE-4B3C-AD6B-A30FFDD9A6D7}" type="presOf" srcId="{96DD7A0B-240C-4EA3-B186-B073B2442CC0}" destId="{9A600995-9531-4A55-B434-FF9956FD1EAB}" srcOrd="0" destOrd="0" presId="urn:microsoft.com/office/officeart/2005/8/layout/hierarchy2"/>
    <dgm:cxn modelId="{2AA7752C-F611-42AE-ADAF-465E38EFEBB0}" type="presOf" srcId="{7C11A946-6B33-46F2-8330-762B9F57511C}" destId="{34A35271-0156-4724-A2CA-03D388CDDD55}" srcOrd="1" destOrd="0" presId="urn:microsoft.com/office/officeart/2005/8/layout/hierarchy2"/>
    <dgm:cxn modelId="{283BED64-1146-431B-8B21-1E13CB4DC488}" type="presOf" srcId="{7C11A946-6B33-46F2-8330-762B9F57511C}" destId="{CCA7CCCF-F5BD-4C48-BD3C-D22C2E1296AD}" srcOrd="0" destOrd="0" presId="urn:microsoft.com/office/officeart/2005/8/layout/hierarchy2"/>
    <dgm:cxn modelId="{0A8E0465-993B-4C72-8B62-E640F6E1DF37}" type="presOf" srcId="{B0C8C85F-B86C-4A3B-8C52-341D8A8A70CC}" destId="{09745074-46B6-4A00-9326-33AF8A0C5442}" srcOrd="0" destOrd="0" presId="urn:microsoft.com/office/officeart/2005/8/layout/hierarchy2"/>
    <dgm:cxn modelId="{B5D50A7A-CFB5-48DD-A5DE-0C1BA26A8F50}" type="presOf" srcId="{4881A487-E7C8-4274-9CC1-395C6D16FCE8}" destId="{27E48FD2-7EDE-499C-AA2F-161F31317E91}" srcOrd="0" destOrd="0" presId="urn:microsoft.com/office/officeart/2005/8/layout/hierarchy2"/>
    <dgm:cxn modelId="{2710B4F5-1F9A-4420-9886-CC6F5299D918}" srcId="{4881A487-E7C8-4274-9CC1-395C6D16FCE8}" destId="{B0C8C85F-B86C-4A3B-8C52-341D8A8A70CC}" srcOrd="0" destOrd="0" parTransId="{158FCE1D-554C-4954-B4C5-61E884F71FCB}" sibTransId="{8BF859C8-9E57-4529-A420-EDCEA408F996}"/>
    <dgm:cxn modelId="{031D5089-B22F-4F3F-A792-552D05A67E4E}" type="presOf" srcId="{049DBA7B-CFC1-47A5-B982-43764A987823}" destId="{C23F574F-5978-45C4-A74F-AB8FA219D867}" srcOrd="0" destOrd="0" presId="urn:microsoft.com/office/officeart/2005/8/layout/hierarchy2"/>
    <dgm:cxn modelId="{2274DC11-C5A7-4E26-9814-53787676ED5B}" type="presOf" srcId="{049DBA7B-CFC1-47A5-B982-43764A987823}" destId="{CBD0879F-590C-4A68-9D0A-37831B6D8F37}" srcOrd="1" destOrd="0" presId="urn:microsoft.com/office/officeart/2005/8/layout/hierarchy2"/>
    <dgm:cxn modelId="{F06CA1A5-887E-4D4E-99A3-978080706332}" srcId="{B0C8C85F-B86C-4A3B-8C52-341D8A8A70CC}" destId="{39A5AA05-BD2C-4346-95D7-96A654B011AB}" srcOrd="0" destOrd="0" parTransId="{049DBA7B-CFC1-47A5-B982-43764A987823}" sibTransId="{333E929B-A817-4D63-9541-E16B2805946A}"/>
    <dgm:cxn modelId="{22336810-EBE1-42B3-A0AA-771BEFEE73B3}" type="presOf" srcId="{96DD7A0B-240C-4EA3-B186-B073B2442CC0}" destId="{72B34039-A951-423E-AB11-EBF0024C1BC3}" srcOrd="1" destOrd="0" presId="urn:microsoft.com/office/officeart/2005/8/layout/hierarchy2"/>
    <dgm:cxn modelId="{4DE5B6EB-F6C5-48EA-B98E-C90B7660372B}" srcId="{B0C8C85F-B86C-4A3B-8C52-341D8A8A70CC}" destId="{9508D3B2-727E-46E1-90C0-670A92B38F61}" srcOrd="2" destOrd="0" parTransId="{96DD7A0B-240C-4EA3-B186-B073B2442CC0}" sibTransId="{457953C2-B6C1-430E-9941-4F6736CCD11E}"/>
    <dgm:cxn modelId="{F16E8FC7-23BD-41B5-AACB-7357C8938761}" type="presParOf" srcId="{27E48FD2-7EDE-499C-AA2F-161F31317E91}" destId="{95CC04DB-BED4-4483-ABAC-38158BBA9B9E}" srcOrd="0" destOrd="0" presId="urn:microsoft.com/office/officeart/2005/8/layout/hierarchy2"/>
    <dgm:cxn modelId="{1C69E636-470F-43CB-9650-1B4190FBFBF8}" type="presParOf" srcId="{95CC04DB-BED4-4483-ABAC-38158BBA9B9E}" destId="{09745074-46B6-4A00-9326-33AF8A0C5442}" srcOrd="0" destOrd="0" presId="urn:microsoft.com/office/officeart/2005/8/layout/hierarchy2"/>
    <dgm:cxn modelId="{0F26C97F-32D8-4718-836E-F4FD75629C95}" type="presParOf" srcId="{95CC04DB-BED4-4483-ABAC-38158BBA9B9E}" destId="{B30A89D8-A8F2-4904-8E80-6A0906812097}" srcOrd="1" destOrd="0" presId="urn:microsoft.com/office/officeart/2005/8/layout/hierarchy2"/>
    <dgm:cxn modelId="{338D0BBF-50B7-4AD7-8728-6BAFFC5F2B57}" type="presParOf" srcId="{B30A89D8-A8F2-4904-8E80-6A0906812097}" destId="{C23F574F-5978-45C4-A74F-AB8FA219D867}" srcOrd="0" destOrd="0" presId="urn:microsoft.com/office/officeart/2005/8/layout/hierarchy2"/>
    <dgm:cxn modelId="{738BE33A-0F66-46E4-85C7-EE816DCC6C3E}" type="presParOf" srcId="{C23F574F-5978-45C4-A74F-AB8FA219D867}" destId="{CBD0879F-590C-4A68-9D0A-37831B6D8F37}" srcOrd="0" destOrd="0" presId="urn:microsoft.com/office/officeart/2005/8/layout/hierarchy2"/>
    <dgm:cxn modelId="{E6C5EF3B-6964-4DF8-A5AD-29CD0E587AD8}" type="presParOf" srcId="{B30A89D8-A8F2-4904-8E80-6A0906812097}" destId="{F85EF26C-0392-474C-82FA-02CCF53C5599}" srcOrd="1" destOrd="0" presId="urn:microsoft.com/office/officeart/2005/8/layout/hierarchy2"/>
    <dgm:cxn modelId="{CE611CD4-23BC-443D-A2D6-BA1617C2DA85}" type="presParOf" srcId="{F85EF26C-0392-474C-82FA-02CCF53C5599}" destId="{9F3DE5B2-D7C6-4E10-9B37-A1677F72F01D}" srcOrd="0" destOrd="0" presId="urn:microsoft.com/office/officeart/2005/8/layout/hierarchy2"/>
    <dgm:cxn modelId="{D4CAA8C6-AE6C-4ADA-A287-3865C6170F5F}" type="presParOf" srcId="{F85EF26C-0392-474C-82FA-02CCF53C5599}" destId="{0B36DF2E-5B83-48B5-9C66-444E8D375FFB}" srcOrd="1" destOrd="0" presId="urn:microsoft.com/office/officeart/2005/8/layout/hierarchy2"/>
    <dgm:cxn modelId="{F62293C8-D73B-4870-AD23-A388120A4E16}" type="presParOf" srcId="{B30A89D8-A8F2-4904-8E80-6A0906812097}" destId="{CCA7CCCF-F5BD-4C48-BD3C-D22C2E1296AD}" srcOrd="2" destOrd="0" presId="urn:microsoft.com/office/officeart/2005/8/layout/hierarchy2"/>
    <dgm:cxn modelId="{11DB057C-16C6-41BA-8B32-302246CFE04A}" type="presParOf" srcId="{CCA7CCCF-F5BD-4C48-BD3C-D22C2E1296AD}" destId="{34A35271-0156-4724-A2CA-03D388CDDD55}" srcOrd="0" destOrd="0" presId="urn:microsoft.com/office/officeart/2005/8/layout/hierarchy2"/>
    <dgm:cxn modelId="{10D8A8F6-5238-4CE5-B76E-50E1B4C3077D}" type="presParOf" srcId="{B30A89D8-A8F2-4904-8E80-6A0906812097}" destId="{7CC248F3-1F53-449F-9041-F082F331CD43}" srcOrd="3" destOrd="0" presId="urn:microsoft.com/office/officeart/2005/8/layout/hierarchy2"/>
    <dgm:cxn modelId="{6C00E3AE-1BED-4F55-8057-4BAFC9F363E5}" type="presParOf" srcId="{7CC248F3-1F53-449F-9041-F082F331CD43}" destId="{8DAFE940-BA53-463A-B01D-97947548351D}" srcOrd="0" destOrd="0" presId="urn:microsoft.com/office/officeart/2005/8/layout/hierarchy2"/>
    <dgm:cxn modelId="{C6D5C949-3F2D-44A2-ACAB-FDB06CEB8FE5}" type="presParOf" srcId="{7CC248F3-1F53-449F-9041-F082F331CD43}" destId="{F8146D69-2C67-4637-8F34-BDCB95035D09}" srcOrd="1" destOrd="0" presId="urn:microsoft.com/office/officeart/2005/8/layout/hierarchy2"/>
    <dgm:cxn modelId="{115454E5-B546-4442-B166-B4F0D34B5D01}" type="presParOf" srcId="{B30A89D8-A8F2-4904-8E80-6A0906812097}" destId="{9A600995-9531-4A55-B434-FF9956FD1EAB}" srcOrd="4" destOrd="0" presId="urn:microsoft.com/office/officeart/2005/8/layout/hierarchy2"/>
    <dgm:cxn modelId="{EFF039B0-0284-4A77-B579-B9B1954320DC}" type="presParOf" srcId="{9A600995-9531-4A55-B434-FF9956FD1EAB}" destId="{72B34039-A951-423E-AB11-EBF0024C1BC3}" srcOrd="0" destOrd="0" presId="urn:microsoft.com/office/officeart/2005/8/layout/hierarchy2"/>
    <dgm:cxn modelId="{4C454932-0635-4893-9047-913D7CF96794}" type="presParOf" srcId="{B30A89D8-A8F2-4904-8E80-6A0906812097}" destId="{97AE3252-39B8-48BE-97BF-85633F0E3427}" srcOrd="5" destOrd="0" presId="urn:microsoft.com/office/officeart/2005/8/layout/hierarchy2"/>
    <dgm:cxn modelId="{D3F60BBA-AF9A-4D07-A09A-ABCD1FB2C09B}" type="presParOf" srcId="{97AE3252-39B8-48BE-97BF-85633F0E3427}" destId="{93C29335-908F-43EC-BDFD-840A2113C787}" srcOrd="0" destOrd="0" presId="urn:microsoft.com/office/officeart/2005/8/layout/hierarchy2"/>
    <dgm:cxn modelId="{344673E2-3EA0-44AD-AA5D-58F68E39225E}" type="presParOf" srcId="{97AE3252-39B8-48BE-97BF-85633F0E3427}" destId="{B298AB46-EEB7-4B4E-A65B-15193B44CDF8}" srcOrd="1" destOrd="0" presId="urn:microsoft.com/office/officeart/2005/8/layout/hierarchy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1C12E-987E-4189-B567-B1A237655A17}">
      <dsp:nvSpPr>
        <dsp:cNvPr id="0" name=""/>
        <dsp:cNvSpPr/>
      </dsp:nvSpPr>
      <dsp:spPr>
        <a:xfrm>
          <a:off x="3122" y="645246"/>
          <a:ext cx="2476962" cy="1486177"/>
        </a:xfrm>
        <a:prstGeom prst="rect">
          <a:avLst/>
        </a:prstGeom>
        <a:solidFill>
          <a:srgbClr val="66003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/>
            <a:t>Administrar, organizar y conservar de manera homogénea los documentos de archivo</a:t>
          </a:r>
        </a:p>
      </dsp:txBody>
      <dsp:txXfrm>
        <a:off x="3122" y="645246"/>
        <a:ext cx="2476962" cy="1486177"/>
      </dsp:txXfrm>
    </dsp:sp>
    <dsp:sp modelId="{A71D82DD-08BE-4208-92F8-E22351BE1212}">
      <dsp:nvSpPr>
        <dsp:cNvPr id="0" name=""/>
        <dsp:cNvSpPr/>
      </dsp:nvSpPr>
      <dsp:spPr>
        <a:xfrm>
          <a:off x="2727781" y="645246"/>
          <a:ext cx="2476962" cy="1486177"/>
        </a:xfrm>
        <a:prstGeom prst="rect">
          <a:avLst/>
        </a:prstGeom>
        <a:solidFill>
          <a:srgbClr val="8A0045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/>
            <a:t>Establecer el Sistema Institucional de Archivos</a:t>
          </a:r>
        </a:p>
      </dsp:txBody>
      <dsp:txXfrm>
        <a:off x="2727781" y="645246"/>
        <a:ext cx="2476962" cy="1486177"/>
      </dsp:txXfrm>
    </dsp:sp>
    <dsp:sp modelId="{87CF4615-9596-4DE9-9319-7B999AC3FAC9}">
      <dsp:nvSpPr>
        <dsp:cNvPr id="0" name=""/>
        <dsp:cNvSpPr/>
      </dsp:nvSpPr>
      <dsp:spPr>
        <a:xfrm>
          <a:off x="2726765" y="2388265"/>
          <a:ext cx="2476962" cy="1486177"/>
        </a:xfrm>
        <a:prstGeom prst="rect">
          <a:avLst/>
        </a:prstGeom>
        <a:solidFill>
          <a:srgbClr val="96004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/>
            <a:t>Inscribir a sus archivos en el Registro Nacional de Archivos</a:t>
          </a:r>
        </a:p>
      </dsp:txBody>
      <dsp:txXfrm>
        <a:off x="2726765" y="2388265"/>
        <a:ext cx="2476962" cy="1486177"/>
      </dsp:txXfrm>
    </dsp:sp>
    <dsp:sp modelId="{1AB413CE-398E-42D5-890E-E145263CD180}">
      <dsp:nvSpPr>
        <dsp:cNvPr id="0" name=""/>
        <dsp:cNvSpPr/>
      </dsp:nvSpPr>
      <dsp:spPr>
        <a:xfrm>
          <a:off x="5373301" y="658502"/>
          <a:ext cx="2476962" cy="1486177"/>
        </a:xfrm>
        <a:prstGeom prst="rect">
          <a:avLst/>
        </a:prstGeom>
        <a:solidFill>
          <a:srgbClr val="A4005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/>
            <a:t>Conformar un Grupo Interdisciplinario para apoyar en la valoración documental</a:t>
          </a:r>
        </a:p>
      </dsp:txBody>
      <dsp:txXfrm>
        <a:off x="5373301" y="658502"/>
        <a:ext cx="2476962" cy="1486177"/>
      </dsp:txXfrm>
    </dsp:sp>
    <dsp:sp modelId="{69FF516A-9F04-4655-8A5E-32849D766DD1}">
      <dsp:nvSpPr>
        <dsp:cNvPr id="0" name=""/>
        <dsp:cNvSpPr/>
      </dsp:nvSpPr>
      <dsp:spPr>
        <a:xfrm>
          <a:off x="0" y="2388349"/>
          <a:ext cx="2476962" cy="1486177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/>
            <a:t>Destinar espacios, equipos e infraestructura para el funcionamiento de los archivos</a:t>
          </a:r>
        </a:p>
      </dsp:txBody>
      <dsp:txXfrm>
        <a:off x="0" y="2388349"/>
        <a:ext cx="2476962" cy="1486177"/>
      </dsp:txXfrm>
    </dsp:sp>
    <dsp:sp modelId="{45250071-7D7B-4DD5-A4C9-BBC4CE6711FA}">
      <dsp:nvSpPr>
        <dsp:cNvPr id="0" name=""/>
        <dsp:cNvSpPr/>
      </dsp:nvSpPr>
      <dsp:spPr>
        <a:xfrm>
          <a:off x="5373301" y="2379120"/>
          <a:ext cx="2476962" cy="1486177"/>
        </a:xfrm>
        <a:prstGeom prst="rect">
          <a:avLst/>
        </a:prstGeom>
        <a:solidFill>
          <a:srgbClr val="19578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/>
            <a:t>Elaborar un Programa Anual en Desarrollo Archivístico</a:t>
          </a:r>
        </a:p>
      </dsp:txBody>
      <dsp:txXfrm>
        <a:off x="5373301" y="2379120"/>
        <a:ext cx="2476962" cy="1486177"/>
      </dsp:txXfrm>
    </dsp:sp>
    <dsp:sp modelId="{A5E1C620-8DAF-4AC4-B40F-A1F492D5328F}">
      <dsp:nvSpPr>
        <dsp:cNvPr id="0" name=""/>
        <dsp:cNvSpPr/>
      </dsp:nvSpPr>
      <dsp:spPr>
        <a:xfrm>
          <a:off x="8063109" y="2326108"/>
          <a:ext cx="2476962" cy="1486177"/>
        </a:xfrm>
        <a:prstGeom prst="rect">
          <a:avLst/>
        </a:prstGeom>
        <a:solidFill>
          <a:srgbClr val="0070C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/>
            <a:t>Contar con instrumentos de control y consulta archivística, la guía de archivo y los índices de expedientes reservados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/>
            <a:t>Art. 13 y 14</a:t>
          </a:r>
        </a:p>
      </dsp:txBody>
      <dsp:txXfrm>
        <a:off x="8063109" y="2326108"/>
        <a:ext cx="2476962" cy="1486177"/>
      </dsp:txXfrm>
    </dsp:sp>
    <dsp:sp modelId="{C2176EFE-8FD5-489A-B086-933B877AB41E}">
      <dsp:nvSpPr>
        <dsp:cNvPr id="0" name=""/>
        <dsp:cNvSpPr/>
      </dsp:nvSpPr>
      <dsp:spPr>
        <a:xfrm>
          <a:off x="8031329" y="656328"/>
          <a:ext cx="2476962" cy="1486177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/>
            <a:t>Llevar a cabo la capacitación y profesionalización del personal de archivos.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/>
            <a:t>Art. 30, 31, 32</a:t>
          </a:r>
        </a:p>
      </dsp:txBody>
      <dsp:txXfrm>
        <a:off x="8031329" y="656328"/>
        <a:ext cx="2476962" cy="14861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CB924A-7FC3-4C4D-8E18-1118F4B008D2}">
      <dsp:nvSpPr>
        <dsp:cNvPr id="0" name=""/>
        <dsp:cNvSpPr/>
      </dsp:nvSpPr>
      <dsp:spPr>
        <a:xfrm>
          <a:off x="1056432" y="843965"/>
          <a:ext cx="2050256" cy="2050256"/>
        </a:xfrm>
        <a:prstGeom prst="ellipse">
          <a:avLst/>
        </a:prstGeom>
        <a:solidFill>
          <a:srgbClr val="7030A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/>
            <a:t>Grupo interdisciplinario</a:t>
          </a:r>
        </a:p>
      </dsp:txBody>
      <dsp:txXfrm>
        <a:off x="1356685" y="1144218"/>
        <a:ext cx="1449750" cy="1449750"/>
      </dsp:txXfrm>
    </dsp:sp>
    <dsp:sp modelId="{849FCFF0-BB49-43F6-BA97-3EAA591751C3}">
      <dsp:nvSpPr>
        <dsp:cNvPr id="0" name=""/>
        <dsp:cNvSpPr/>
      </dsp:nvSpPr>
      <dsp:spPr>
        <a:xfrm>
          <a:off x="1568996" y="20272"/>
          <a:ext cx="1025128" cy="1025128"/>
        </a:xfrm>
        <a:prstGeom prst="ellipse">
          <a:avLst/>
        </a:prstGeom>
        <a:solidFill>
          <a:schemeClr val="accent5">
            <a:alpha val="50000"/>
            <a:hueOff val="-750949"/>
            <a:satOff val="-1935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/>
            <a:t>ACA</a:t>
          </a:r>
        </a:p>
      </dsp:txBody>
      <dsp:txXfrm>
        <a:off x="1719123" y="170399"/>
        <a:ext cx="724874" cy="724874"/>
      </dsp:txXfrm>
    </dsp:sp>
    <dsp:sp modelId="{7D9660CE-F499-4E9B-82A1-1E765D1AC284}">
      <dsp:nvSpPr>
        <dsp:cNvPr id="0" name=""/>
        <dsp:cNvSpPr/>
      </dsp:nvSpPr>
      <dsp:spPr>
        <a:xfrm>
          <a:off x="2427925" y="332897"/>
          <a:ext cx="1025128" cy="1025128"/>
        </a:xfrm>
        <a:prstGeom prst="ellipse">
          <a:avLst/>
        </a:prstGeom>
        <a:solidFill>
          <a:schemeClr val="accent5">
            <a:alpha val="50000"/>
            <a:hueOff val="-1501898"/>
            <a:satOff val="-3871"/>
            <a:lumOff val="-26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/>
            <a:t>UT</a:t>
          </a:r>
        </a:p>
      </dsp:txBody>
      <dsp:txXfrm>
        <a:off x="2578052" y="483024"/>
        <a:ext cx="724874" cy="724874"/>
      </dsp:txXfrm>
    </dsp:sp>
    <dsp:sp modelId="{4EFC36AB-C3CB-49DE-9EA7-871E6809D6CE}">
      <dsp:nvSpPr>
        <dsp:cNvPr id="0" name=""/>
        <dsp:cNvSpPr/>
      </dsp:nvSpPr>
      <dsp:spPr>
        <a:xfrm>
          <a:off x="2884952" y="1124490"/>
          <a:ext cx="1025128" cy="1025128"/>
        </a:xfrm>
        <a:prstGeom prst="ellipse">
          <a:avLst/>
        </a:prstGeom>
        <a:solidFill>
          <a:schemeClr val="accent5">
            <a:alpha val="50000"/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/>
            <a:t>PLANEA-CIÓN</a:t>
          </a:r>
        </a:p>
      </dsp:txBody>
      <dsp:txXfrm>
        <a:off x="3035079" y="1274617"/>
        <a:ext cx="724874" cy="724874"/>
      </dsp:txXfrm>
    </dsp:sp>
    <dsp:sp modelId="{F636C743-1B37-4491-B599-F1D9117DFB41}">
      <dsp:nvSpPr>
        <dsp:cNvPr id="0" name=""/>
        <dsp:cNvSpPr/>
      </dsp:nvSpPr>
      <dsp:spPr>
        <a:xfrm>
          <a:off x="2726228" y="2024657"/>
          <a:ext cx="1025128" cy="1025128"/>
        </a:xfrm>
        <a:prstGeom prst="ellipse">
          <a:avLst/>
        </a:prstGeom>
        <a:solidFill>
          <a:schemeClr val="accent5">
            <a:alpha val="50000"/>
            <a:hueOff val="-3003797"/>
            <a:satOff val="-7742"/>
            <a:lumOff val="-52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/>
            <a:t>JURÍDICA</a:t>
          </a:r>
        </a:p>
      </dsp:txBody>
      <dsp:txXfrm>
        <a:off x="2876355" y="2174784"/>
        <a:ext cx="724874" cy="724874"/>
      </dsp:txXfrm>
    </dsp:sp>
    <dsp:sp modelId="{D9947701-1ABB-449E-941E-C17A669E4698}">
      <dsp:nvSpPr>
        <dsp:cNvPr id="0" name=""/>
        <dsp:cNvSpPr/>
      </dsp:nvSpPr>
      <dsp:spPr>
        <a:xfrm>
          <a:off x="2026023" y="2612200"/>
          <a:ext cx="1025128" cy="1025128"/>
        </a:xfrm>
        <a:prstGeom prst="ellipse">
          <a:avLst/>
        </a:prstGeom>
        <a:solidFill>
          <a:schemeClr val="accent5">
            <a:alpha val="50000"/>
            <a:hueOff val="-3754746"/>
            <a:satOff val="-9677"/>
            <a:lumOff val="-65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/>
            <a:t>MEJORA CONTÍNUA</a:t>
          </a:r>
        </a:p>
      </dsp:txBody>
      <dsp:txXfrm>
        <a:off x="2176150" y="2762327"/>
        <a:ext cx="724874" cy="724874"/>
      </dsp:txXfrm>
    </dsp:sp>
    <dsp:sp modelId="{F78B1601-8880-429A-B662-465146479938}">
      <dsp:nvSpPr>
        <dsp:cNvPr id="0" name=""/>
        <dsp:cNvSpPr/>
      </dsp:nvSpPr>
      <dsp:spPr>
        <a:xfrm>
          <a:off x="1111969" y="2612200"/>
          <a:ext cx="1025128" cy="1025128"/>
        </a:xfrm>
        <a:prstGeom prst="ellipse">
          <a:avLst/>
        </a:prstGeom>
        <a:solidFill>
          <a:schemeClr val="accent5">
            <a:alpha val="50000"/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/>
            <a:t>TI</a:t>
          </a:r>
        </a:p>
      </dsp:txBody>
      <dsp:txXfrm>
        <a:off x="1262096" y="2762327"/>
        <a:ext cx="724874" cy="724874"/>
      </dsp:txXfrm>
    </dsp:sp>
    <dsp:sp modelId="{29B556B9-81B6-48A4-9B57-053AF538AB30}">
      <dsp:nvSpPr>
        <dsp:cNvPr id="0" name=""/>
        <dsp:cNvSpPr/>
      </dsp:nvSpPr>
      <dsp:spPr>
        <a:xfrm>
          <a:off x="411763" y="2024657"/>
          <a:ext cx="1025128" cy="1025128"/>
        </a:xfrm>
        <a:prstGeom prst="ellipse">
          <a:avLst/>
        </a:prstGeom>
        <a:solidFill>
          <a:schemeClr val="accent5">
            <a:alpha val="50000"/>
            <a:hueOff val="-5256644"/>
            <a:satOff val="-13548"/>
            <a:lumOff val="-91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/>
            <a:t>OIC</a:t>
          </a:r>
        </a:p>
      </dsp:txBody>
      <dsp:txXfrm>
        <a:off x="561890" y="2174784"/>
        <a:ext cx="724874" cy="724874"/>
      </dsp:txXfrm>
    </dsp:sp>
    <dsp:sp modelId="{B04C1D36-771A-4780-BFF6-4D361147D9C0}">
      <dsp:nvSpPr>
        <dsp:cNvPr id="0" name=""/>
        <dsp:cNvSpPr/>
      </dsp:nvSpPr>
      <dsp:spPr>
        <a:xfrm>
          <a:off x="253040" y="1124490"/>
          <a:ext cx="1025128" cy="1025128"/>
        </a:xfrm>
        <a:prstGeom prst="ellipse">
          <a:avLst/>
        </a:prstGeom>
        <a:solidFill>
          <a:schemeClr val="accent5">
            <a:alpha val="50000"/>
            <a:hueOff val="-6007594"/>
            <a:satOff val="-15484"/>
            <a:lumOff val="-104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/>
            <a:t>U. ADVAS</a:t>
          </a:r>
        </a:p>
      </dsp:txBody>
      <dsp:txXfrm>
        <a:off x="403167" y="1274617"/>
        <a:ext cx="724874" cy="724874"/>
      </dsp:txXfrm>
    </dsp:sp>
    <dsp:sp modelId="{3FF0F84E-9B98-4F59-8053-F711165E5429}">
      <dsp:nvSpPr>
        <dsp:cNvPr id="0" name=""/>
        <dsp:cNvSpPr/>
      </dsp:nvSpPr>
      <dsp:spPr>
        <a:xfrm>
          <a:off x="710066" y="332897"/>
          <a:ext cx="1025128" cy="1025128"/>
        </a:xfrm>
        <a:prstGeom prst="ellipse">
          <a:avLst/>
        </a:prstGeom>
        <a:solidFill>
          <a:schemeClr val="accent5">
            <a:alpha val="50000"/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/>
            <a:t>AH</a:t>
          </a:r>
        </a:p>
      </dsp:txBody>
      <dsp:txXfrm>
        <a:off x="860193" y="483024"/>
        <a:ext cx="724874" cy="7248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C60339-4292-4D8F-AF09-B4B2EA525C7C}">
      <dsp:nvSpPr>
        <dsp:cNvPr id="0" name=""/>
        <dsp:cNvSpPr/>
      </dsp:nvSpPr>
      <dsp:spPr>
        <a:xfrm>
          <a:off x="6009" y="0"/>
          <a:ext cx="9139006" cy="474371"/>
        </a:xfrm>
        <a:prstGeom prst="roundRect">
          <a:avLst>
            <a:gd name="adj" fmla="val 10000"/>
          </a:avLst>
        </a:prstGeom>
        <a:solidFill>
          <a:srgbClr val="99003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Sistema Institucional de Archivos</a:t>
          </a:r>
        </a:p>
      </dsp:txBody>
      <dsp:txXfrm>
        <a:off x="19903" y="13894"/>
        <a:ext cx="9111218" cy="446583"/>
      </dsp:txXfrm>
    </dsp:sp>
    <dsp:sp modelId="{1D63B95A-FAA0-41BB-B6F0-501A697F87DA}">
      <dsp:nvSpPr>
        <dsp:cNvPr id="0" name=""/>
        <dsp:cNvSpPr/>
      </dsp:nvSpPr>
      <dsp:spPr>
        <a:xfrm>
          <a:off x="11925" y="792377"/>
          <a:ext cx="1704658" cy="2668300"/>
        </a:xfrm>
        <a:prstGeom prst="roundRect">
          <a:avLst>
            <a:gd name="adj" fmla="val 10000"/>
          </a:avLst>
        </a:prstGeom>
        <a:solidFill>
          <a:srgbClr val="D0004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Área Coordinadora de Archivos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(Instancia normativa)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2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853" y="842305"/>
        <a:ext cx="1604802" cy="2568444"/>
      </dsp:txXfrm>
    </dsp:sp>
    <dsp:sp modelId="{ED58F3F0-A334-42A7-B782-26FF9CBD67FF}">
      <dsp:nvSpPr>
        <dsp:cNvPr id="0" name=""/>
        <dsp:cNvSpPr/>
      </dsp:nvSpPr>
      <dsp:spPr>
        <a:xfrm>
          <a:off x="1859774" y="767198"/>
          <a:ext cx="7273316" cy="426983"/>
        </a:xfrm>
        <a:prstGeom prst="roundRect">
          <a:avLst>
            <a:gd name="adj" fmla="val 10000"/>
          </a:avLst>
        </a:prstGeom>
        <a:solidFill>
          <a:srgbClr val="D0004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Instancias Operativas</a:t>
          </a:r>
        </a:p>
      </dsp:txBody>
      <dsp:txXfrm>
        <a:off x="1872280" y="779704"/>
        <a:ext cx="7248304" cy="401971"/>
      </dsp:txXfrm>
    </dsp:sp>
    <dsp:sp modelId="{BED9E928-65BB-41FD-A165-2CE921AD37C3}">
      <dsp:nvSpPr>
        <dsp:cNvPr id="0" name=""/>
        <dsp:cNvSpPr/>
      </dsp:nvSpPr>
      <dsp:spPr>
        <a:xfrm>
          <a:off x="1859774" y="1486251"/>
          <a:ext cx="1793266" cy="1954089"/>
        </a:xfrm>
        <a:prstGeom prst="roundRect">
          <a:avLst>
            <a:gd name="adj" fmla="val 10000"/>
          </a:avLst>
        </a:prstGeom>
        <a:solidFill>
          <a:srgbClr val="D00045"/>
        </a:soli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Correspondencia y/o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Oficialía de Partes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12297" y="1538774"/>
        <a:ext cx="1688220" cy="1849043"/>
      </dsp:txXfrm>
    </dsp:sp>
    <dsp:sp modelId="{004387C5-A5B5-47E5-BB42-304E23FCE086}">
      <dsp:nvSpPr>
        <dsp:cNvPr id="0" name=""/>
        <dsp:cNvSpPr/>
      </dsp:nvSpPr>
      <dsp:spPr>
        <a:xfrm>
          <a:off x="3724636" y="1486251"/>
          <a:ext cx="1704658" cy="1973667"/>
        </a:xfrm>
        <a:prstGeom prst="roundRect">
          <a:avLst>
            <a:gd name="adj" fmla="val 10000"/>
          </a:avLst>
        </a:prstGeom>
        <a:solidFill>
          <a:srgbClr val="D00045"/>
        </a:soli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Archivo de Trámite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8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(por área o unidad)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74564" y="1536179"/>
        <a:ext cx="1604802" cy="1873811"/>
      </dsp:txXfrm>
    </dsp:sp>
    <dsp:sp modelId="{16A40B54-7711-4D16-8889-3D9AAFD08CF4}">
      <dsp:nvSpPr>
        <dsp:cNvPr id="0" name=""/>
        <dsp:cNvSpPr/>
      </dsp:nvSpPr>
      <dsp:spPr>
        <a:xfrm>
          <a:off x="5500890" y="1486251"/>
          <a:ext cx="1855946" cy="1973667"/>
        </a:xfrm>
        <a:prstGeom prst="roundRect">
          <a:avLst>
            <a:gd name="adj" fmla="val 10000"/>
          </a:avLst>
        </a:prstGeom>
        <a:solidFill>
          <a:srgbClr val="D00045"/>
        </a:soli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Archivo Concentración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55249" y="1540610"/>
        <a:ext cx="1747228" cy="1864949"/>
      </dsp:txXfrm>
    </dsp:sp>
    <dsp:sp modelId="{D89F2CEA-08D9-4964-8BF7-37A1C7A5C65A}">
      <dsp:nvSpPr>
        <dsp:cNvPr id="0" name=""/>
        <dsp:cNvSpPr/>
      </dsp:nvSpPr>
      <dsp:spPr>
        <a:xfrm>
          <a:off x="7440357" y="1487010"/>
          <a:ext cx="1704658" cy="1973667"/>
        </a:xfrm>
        <a:prstGeom prst="roundRect">
          <a:avLst>
            <a:gd name="adj" fmla="val 10000"/>
          </a:avLst>
        </a:prstGeom>
        <a:solidFill>
          <a:srgbClr val="D00045"/>
        </a:soli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Archivo Histórico </a:t>
          </a:r>
          <a:r>
            <a:rPr lang="es-MX" sz="18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(Sujeto a la capacidad presupuestal )</a:t>
          </a:r>
          <a:endParaRPr lang="es-MX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490285" y="1536938"/>
        <a:ext cx="1604802" cy="18738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989D9C-EA1A-4D20-B953-9D1767090754}">
      <dsp:nvSpPr>
        <dsp:cNvPr id="0" name=""/>
        <dsp:cNvSpPr/>
      </dsp:nvSpPr>
      <dsp:spPr>
        <a:xfrm>
          <a:off x="5" y="0"/>
          <a:ext cx="11161234" cy="4320480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F5BACE-3B99-4536-AB1E-EC71B538840F}">
      <dsp:nvSpPr>
        <dsp:cNvPr id="0" name=""/>
        <dsp:cNvSpPr/>
      </dsp:nvSpPr>
      <dsp:spPr>
        <a:xfrm>
          <a:off x="0" y="313148"/>
          <a:ext cx="3455164" cy="369418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ARCHIVO DE TRÁMITE</a:t>
          </a:r>
          <a:r>
            <a:rPr lang="es-E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Unidad responsable de administrar documentos que se reciben y despachan en la gestión diaria, necesarios para el ejercicio de las atribuciones de una Unidad Administrativa</a:t>
          </a:r>
          <a:r>
            <a:rPr lang="es-ES" sz="1600" kern="1200" dirty="0"/>
            <a:t>.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 dirty="0"/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u="sng" kern="1200" dirty="0"/>
            <a:t>Acceso sólo al personal de la Unidad Generadora</a:t>
          </a:r>
          <a:endParaRPr lang="es-MX" sz="1600" b="1" u="sng" kern="1200" dirty="0"/>
        </a:p>
      </dsp:txBody>
      <dsp:txXfrm>
        <a:off x="168667" y="481815"/>
        <a:ext cx="3117830" cy="3356849"/>
      </dsp:txXfrm>
    </dsp:sp>
    <dsp:sp modelId="{E89E0A02-24BF-4EF9-A6E8-00A507B46936}">
      <dsp:nvSpPr>
        <dsp:cNvPr id="0" name=""/>
        <dsp:cNvSpPr/>
      </dsp:nvSpPr>
      <dsp:spPr>
        <a:xfrm>
          <a:off x="3908692" y="255694"/>
          <a:ext cx="3415864" cy="3791394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ARCHIVO DE CONCENTRACIÓN </a:t>
          </a:r>
        </a:p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/>
            <a:t>Unidad responsable de administrar documentos, con consulta esporádica por parte de las Unidades Administrativas. Resguarda las transferencias primarias hasta su destino final.</a:t>
          </a:r>
        </a:p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 dirty="0"/>
        </a:p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u="sng" kern="1200" dirty="0"/>
            <a:t>Acceso sólo al personal autorizado por la Unidad Generadora</a:t>
          </a:r>
          <a:endParaRPr lang="es-MX" sz="1600" b="1" u="sng" kern="1200" dirty="0"/>
        </a:p>
      </dsp:txBody>
      <dsp:txXfrm>
        <a:off x="4075441" y="422443"/>
        <a:ext cx="3082366" cy="3457896"/>
      </dsp:txXfrm>
    </dsp:sp>
    <dsp:sp modelId="{36CD5DF7-CE75-41E3-8A4F-D16C5CB7B888}">
      <dsp:nvSpPr>
        <dsp:cNvPr id="0" name=""/>
        <dsp:cNvSpPr/>
      </dsp:nvSpPr>
      <dsp:spPr>
        <a:xfrm>
          <a:off x="7673239" y="366160"/>
          <a:ext cx="3082546" cy="3588158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ARCHIVO HISTÓRICO</a:t>
          </a:r>
          <a:r>
            <a:rPr lang="es-ES" sz="1800" b="1" kern="1200" dirty="0"/>
            <a:t> 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Unidad responsable de administrar, organizar, describir, conservar y divulgar la memoria documental institucional, así como la integrada por colecciones documentales  de relevancia para la memoria nacional.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/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u="sng" kern="1200" dirty="0"/>
            <a:t>Fuente de acceso público </a:t>
          </a:r>
          <a:endParaRPr lang="es-MX" sz="1600" b="1" u="sng" kern="1200" dirty="0"/>
        </a:p>
      </dsp:txBody>
      <dsp:txXfrm>
        <a:off x="7823716" y="516637"/>
        <a:ext cx="2781592" cy="32872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38C456-C819-4E70-A860-A6BAE2FFAC0E}">
      <dsp:nvSpPr>
        <dsp:cNvPr id="0" name=""/>
        <dsp:cNvSpPr/>
      </dsp:nvSpPr>
      <dsp:spPr>
        <a:xfrm>
          <a:off x="4453" y="309005"/>
          <a:ext cx="1947039" cy="1168223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/>
            <a:t>1. Identificación</a:t>
          </a:r>
        </a:p>
      </dsp:txBody>
      <dsp:txXfrm>
        <a:off x="38669" y="343221"/>
        <a:ext cx="1878607" cy="1099791"/>
      </dsp:txXfrm>
    </dsp:sp>
    <dsp:sp modelId="{5510D8E9-1F41-4DCC-B0DD-6DF88AC8F04A}">
      <dsp:nvSpPr>
        <dsp:cNvPr id="0" name=""/>
        <dsp:cNvSpPr/>
      </dsp:nvSpPr>
      <dsp:spPr>
        <a:xfrm>
          <a:off x="2122832" y="651684"/>
          <a:ext cx="412772" cy="4828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/>
        </a:p>
      </dsp:txBody>
      <dsp:txXfrm>
        <a:off x="2122832" y="748257"/>
        <a:ext cx="288940" cy="289719"/>
      </dsp:txXfrm>
    </dsp:sp>
    <dsp:sp modelId="{252E2306-6EA6-4E25-B95B-1064F0694B5A}">
      <dsp:nvSpPr>
        <dsp:cNvPr id="0" name=""/>
        <dsp:cNvSpPr/>
      </dsp:nvSpPr>
      <dsp:spPr>
        <a:xfrm>
          <a:off x="2730308" y="309005"/>
          <a:ext cx="1947039" cy="1168223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/>
            <a:t>2. Clasificación Archivística</a:t>
          </a:r>
        </a:p>
      </dsp:txBody>
      <dsp:txXfrm>
        <a:off x="2764524" y="343221"/>
        <a:ext cx="1878607" cy="1099791"/>
      </dsp:txXfrm>
    </dsp:sp>
    <dsp:sp modelId="{20CDEAC8-7622-402C-8DFB-0ABE5ED37C4F}">
      <dsp:nvSpPr>
        <dsp:cNvPr id="0" name=""/>
        <dsp:cNvSpPr/>
      </dsp:nvSpPr>
      <dsp:spPr>
        <a:xfrm>
          <a:off x="4848687" y="651684"/>
          <a:ext cx="412772" cy="4828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/>
        </a:p>
      </dsp:txBody>
      <dsp:txXfrm>
        <a:off x="4848687" y="748257"/>
        <a:ext cx="288940" cy="289719"/>
      </dsp:txXfrm>
    </dsp:sp>
    <dsp:sp modelId="{750A0B34-9031-4BF8-A15F-14EA38846034}">
      <dsp:nvSpPr>
        <dsp:cNvPr id="0" name=""/>
        <dsp:cNvSpPr/>
      </dsp:nvSpPr>
      <dsp:spPr>
        <a:xfrm>
          <a:off x="5456163" y="309005"/>
          <a:ext cx="1947039" cy="1168223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/>
            <a:t>3. Ordenación</a:t>
          </a:r>
        </a:p>
      </dsp:txBody>
      <dsp:txXfrm>
        <a:off x="5490379" y="343221"/>
        <a:ext cx="1878607" cy="1099791"/>
      </dsp:txXfrm>
    </dsp:sp>
    <dsp:sp modelId="{C7740C32-EEF0-4023-A56D-4A537BA0B2E2}">
      <dsp:nvSpPr>
        <dsp:cNvPr id="0" name=""/>
        <dsp:cNvSpPr/>
      </dsp:nvSpPr>
      <dsp:spPr>
        <a:xfrm>
          <a:off x="7574542" y="651684"/>
          <a:ext cx="412772" cy="4828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/>
        </a:p>
      </dsp:txBody>
      <dsp:txXfrm>
        <a:off x="7574542" y="748257"/>
        <a:ext cx="288940" cy="289719"/>
      </dsp:txXfrm>
    </dsp:sp>
    <dsp:sp modelId="{64BB736D-0AF4-472B-998B-5818F92737F6}">
      <dsp:nvSpPr>
        <dsp:cNvPr id="0" name=""/>
        <dsp:cNvSpPr/>
      </dsp:nvSpPr>
      <dsp:spPr>
        <a:xfrm>
          <a:off x="8182018" y="309005"/>
          <a:ext cx="1947039" cy="1168223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/>
            <a:t>4. Inventario general por expedientes </a:t>
          </a:r>
        </a:p>
      </dsp:txBody>
      <dsp:txXfrm>
        <a:off x="8216234" y="343221"/>
        <a:ext cx="1878607" cy="1099791"/>
      </dsp:txXfrm>
    </dsp:sp>
    <dsp:sp modelId="{BFA8BA7A-16BA-4ABA-A19C-A8844FEB2CEC}">
      <dsp:nvSpPr>
        <dsp:cNvPr id="0" name=""/>
        <dsp:cNvSpPr/>
      </dsp:nvSpPr>
      <dsp:spPr>
        <a:xfrm rot="5400330">
          <a:off x="8742117" y="1602856"/>
          <a:ext cx="576546" cy="4828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700" kern="1200"/>
        </a:p>
      </dsp:txBody>
      <dsp:txXfrm rot="-5400000">
        <a:off x="8885537" y="1556016"/>
        <a:ext cx="289719" cy="431687"/>
      </dsp:txXfrm>
    </dsp:sp>
    <dsp:sp modelId="{65CE6B3C-2900-4675-8AED-D411A7186AB6}">
      <dsp:nvSpPr>
        <dsp:cNvPr id="0" name=""/>
        <dsp:cNvSpPr/>
      </dsp:nvSpPr>
      <dsp:spPr>
        <a:xfrm>
          <a:off x="8186471" y="2565050"/>
          <a:ext cx="1947039" cy="1168223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/>
            <a:t>5.Inventario de transferencia primaria </a:t>
          </a:r>
        </a:p>
      </dsp:txBody>
      <dsp:txXfrm>
        <a:off x="8220687" y="2599266"/>
        <a:ext cx="1878607" cy="1099791"/>
      </dsp:txXfrm>
    </dsp:sp>
    <dsp:sp modelId="{D11A62A8-02BA-49A3-B333-2F06F4CAE515}">
      <dsp:nvSpPr>
        <dsp:cNvPr id="0" name=""/>
        <dsp:cNvSpPr/>
      </dsp:nvSpPr>
      <dsp:spPr>
        <a:xfrm rot="10901576">
          <a:off x="6926708" y="2905663"/>
          <a:ext cx="741680" cy="5437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700" kern="1200"/>
        </a:p>
      </dsp:txBody>
      <dsp:txXfrm rot="10800000">
        <a:off x="7089808" y="3016831"/>
        <a:ext cx="578544" cy="326272"/>
      </dsp:txXfrm>
    </dsp:sp>
    <dsp:sp modelId="{5DE655C1-F060-40C5-9E5A-A77617A96CFC}">
      <dsp:nvSpPr>
        <dsp:cNvPr id="0" name=""/>
        <dsp:cNvSpPr/>
      </dsp:nvSpPr>
      <dsp:spPr>
        <a:xfrm>
          <a:off x="4840645" y="2466161"/>
          <a:ext cx="1947039" cy="1168223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/>
            <a:t>6. Inventario de transferencia secundaria </a:t>
          </a:r>
        </a:p>
      </dsp:txBody>
      <dsp:txXfrm>
        <a:off x="4874861" y="2500377"/>
        <a:ext cx="1878607" cy="1099791"/>
      </dsp:txXfrm>
    </dsp:sp>
    <dsp:sp modelId="{8B526A03-1DB9-43C4-84AF-61E8F88C4382}">
      <dsp:nvSpPr>
        <dsp:cNvPr id="0" name=""/>
        <dsp:cNvSpPr/>
      </dsp:nvSpPr>
      <dsp:spPr>
        <a:xfrm rot="10770241">
          <a:off x="3844351" y="2830165"/>
          <a:ext cx="568800" cy="4828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700" kern="1200"/>
        </a:p>
      </dsp:txBody>
      <dsp:txXfrm rot="10800000">
        <a:off x="3989207" y="2926111"/>
        <a:ext cx="423941" cy="289719"/>
      </dsp:txXfrm>
    </dsp:sp>
    <dsp:sp modelId="{22307A73-6CCE-4CF1-B5C3-261B89FD044D}">
      <dsp:nvSpPr>
        <dsp:cNvPr id="0" name=""/>
        <dsp:cNvSpPr/>
      </dsp:nvSpPr>
      <dsp:spPr>
        <a:xfrm>
          <a:off x="1820437" y="2492306"/>
          <a:ext cx="1947039" cy="1168223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/>
            <a:t>7. Inventario de baja documental</a:t>
          </a:r>
        </a:p>
      </dsp:txBody>
      <dsp:txXfrm>
        <a:off x="1854653" y="2526522"/>
        <a:ext cx="1878607" cy="109979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45074-46B6-4A00-9326-33AF8A0C5442}">
      <dsp:nvSpPr>
        <dsp:cNvPr id="0" name=""/>
        <dsp:cNvSpPr/>
      </dsp:nvSpPr>
      <dsp:spPr>
        <a:xfrm>
          <a:off x="990600" y="1517662"/>
          <a:ext cx="3883107" cy="1316013"/>
        </a:xfrm>
        <a:prstGeom prst="roundRect">
          <a:avLst>
            <a:gd name="adj" fmla="val 10000"/>
          </a:avLst>
        </a:prstGeom>
        <a:solidFill>
          <a:srgbClr val="2683C6">
            <a:alpha val="8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b="1" kern="1200" dirty="0">
              <a:latin typeface="+mn-lt"/>
            </a:rPr>
            <a:t> INSTRUMENTACIÓN</a:t>
          </a:r>
        </a:p>
      </dsp:txBody>
      <dsp:txXfrm>
        <a:off x="1029145" y="1556207"/>
        <a:ext cx="3806017" cy="1238923"/>
      </dsp:txXfrm>
    </dsp:sp>
    <dsp:sp modelId="{C23F574F-5978-45C4-A74F-AB8FA219D867}">
      <dsp:nvSpPr>
        <dsp:cNvPr id="0" name=""/>
        <dsp:cNvSpPr/>
      </dsp:nvSpPr>
      <dsp:spPr>
        <a:xfrm rot="18593043">
          <a:off x="4548192" y="1452219"/>
          <a:ext cx="1814650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1814650" y="27219"/>
              </a:lnTo>
            </a:path>
          </a:pathLst>
        </a:custGeom>
        <a:noFill/>
        <a:ln w="22225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" kern="1200">
            <a:latin typeface="+mn-lt"/>
          </a:endParaRPr>
        </a:p>
      </dsp:txBody>
      <dsp:txXfrm>
        <a:off x="5410151" y="1434072"/>
        <a:ext cx="90732" cy="90732"/>
      </dsp:txXfrm>
    </dsp:sp>
    <dsp:sp modelId="{9F3DE5B2-D7C6-4E10-9B37-A1677F72F01D}">
      <dsp:nvSpPr>
        <dsp:cNvPr id="0" name=""/>
        <dsp:cNvSpPr/>
      </dsp:nvSpPr>
      <dsp:spPr>
        <a:xfrm>
          <a:off x="6037327" y="125202"/>
          <a:ext cx="3591505" cy="1316013"/>
        </a:xfrm>
        <a:prstGeom prst="roundRect">
          <a:avLst>
            <a:gd name="adj" fmla="val 10000"/>
          </a:avLst>
        </a:prstGeom>
        <a:solidFill>
          <a:srgbClr val="2683C6">
            <a:alpha val="7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800" b="1" kern="1200" dirty="0">
              <a:latin typeface="+mn-lt"/>
            </a:rPr>
            <a:t>VALIDACIÓN Y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800" b="1" kern="1200" dirty="0">
              <a:latin typeface="+mn-lt"/>
            </a:rPr>
            <a:t>FORMALIZACIÓN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400" b="1" kern="1200" dirty="0">
            <a:latin typeface="+mn-lt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800" kern="1200" dirty="0">
              <a:latin typeface="+mn-lt"/>
              <a:cs typeface="Times New Roman" pitchFamily="18" charset="0"/>
            </a:rPr>
            <a:t>Unidades Administrativas 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800" kern="1200" dirty="0">
              <a:latin typeface="+mn-lt"/>
              <a:cs typeface="Times New Roman" pitchFamily="18" charset="0"/>
            </a:rPr>
            <a:t>sus archivos</a:t>
          </a:r>
          <a:endParaRPr lang="es-ES" sz="1800" kern="1200" dirty="0">
            <a:latin typeface="+mn-lt"/>
          </a:endParaRPr>
        </a:p>
      </dsp:txBody>
      <dsp:txXfrm>
        <a:off x="6075872" y="163747"/>
        <a:ext cx="3514415" cy="1238923"/>
      </dsp:txXfrm>
    </dsp:sp>
    <dsp:sp modelId="{CCA7CCCF-F5BD-4C48-BD3C-D22C2E1296AD}">
      <dsp:nvSpPr>
        <dsp:cNvPr id="0" name=""/>
        <dsp:cNvSpPr/>
      </dsp:nvSpPr>
      <dsp:spPr>
        <a:xfrm rot="21502709">
          <a:off x="4873480" y="2132374"/>
          <a:ext cx="1136174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1136174" y="2721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latin typeface="+mn-lt"/>
          </a:endParaRPr>
        </a:p>
      </dsp:txBody>
      <dsp:txXfrm>
        <a:off x="5413163" y="2131189"/>
        <a:ext cx="56808" cy="56808"/>
      </dsp:txXfrm>
    </dsp:sp>
    <dsp:sp modelId="{8DAFE940-BA53-463A-B01D-97947548351D}">
      <dsp:nvSpPr>
        <dsp:cNvPr id="0" name=""/>
        <dsp:cNvSpPr/>
      </dsp:nvSpPr>
      <dsp:spPr>
        <a:xfrm>
          <a:off x="6009427" y="1485512"/>
          <a:ext cx="3578081" cy="1316013"/>
        </a:xfrm>
        <a:prstGeom prst="roundRect">
          <a:avLst>
            <a:gd name="adj" fmla="val 10000"/>
          </a:avLst>
        </a:prstGeom>
        <a:solidFill>
          <a:srgbClr val="2683C6">
            <a:alpha val="7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b="1" kern="1200" dirty="0">
            <a:latin typeface="+mn-lt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800" b="1" kern="1200" dirty="0">
              <a:latin typeface="+mn-lt"/>
            </a:rPr>
            <a:t>CAPACITACIÓN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600" kern="1200" dirty="0">
              <a:latin typeface="+mn-lt"/>
            </a:rPr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800" kern="1200" dirty="0">
              <a:latin typeface="+mn-lt"/>
            </a:rPr>
            <a:t>Servidores públicos para la aplicación del CGC Y CADIDO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 dirty="0">
            <a:latin typeface="+mn-lt"/>
          </a:endParaRPr>
        </a:p>
      </dsp:txBody>
      <dsp:txXfrm>
        <a:off x="6047972" y="1524057"/>
        <a:ext cx="3500991" cy="1238923"/>
      </dsp:txXfrm>
    </dsp:sp>
    <dsp:sp modelId="{9A600995-9531-4A55-B434-FF9956FD1EAB}">
      <dsp:nvSpPr>
        <dsp:cNvPr id="0" name=""/>
        <dsp:cNvSpPr/>
      </dsp:nvSpPr>
      <dsp:spPr>
        <a:xfrm rot="2965672">
          <a:off x="4560983" y="2827926"/>
          <a:ext cx="1789068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1789068" y="2721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" kern="1200">
            <a:latin typeface="+mn-lt"/>
          </a:endParaRPr>
        </a:p>
      </dsp:txBody>
      <dsp:txXfrm>
        <a:off x="5410791" y="2810419"/>
        <a:ext cx="89453" cy="89453"/>
      </dsp:txXfrm>
    </dsp:sp>
    <dsp:sp modelId="{93C29335-908F-43EC-BDFD-840A2113C787}">
      <dsp:nvSpPr>
        <dsp:cNvPr id="0" name=""/>
        <dsp:cNvSpPr/>
      </dsp:nvSpPr>
      <dsp:spPr>
        <a:xfrm>
          <a:off x="6037327" y="2876617"/>
          <a:ext cx="3598480" cy="1316013"/>
        </a:xfrm>
        <a:prstGeom prst="roundRect">
          <a:avLst>
            <a:gd name="adj" fmla="val 10000"/>
          </a:avLst>
        </a:prstGeom>
        <a:solidFill>
          <a:srgbClr val="2683C6">
            <a:alpha val="7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>
              <a:latin typeface="+mn-lt"/>
            </a:rPr>
            <a:t>SUPERVISIÓN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>
              <a:latin typeface="+mn-lt"/>
            </a:rPr>
            <a:t>Seguimiento para garantizar su aplicación</a:t>
          </a:r>
          <a:endParaRPr lang="es-ES" sz="1800" kern="1200" dirty="0">
            <a:latin typeface="+mn-lt"/>
          </a:endParaRPr>
        </a:p>
      </dsp:txBody>
      <dsp:txXfrm>
        <a:off x="6075872" y="2915162"/>
        <a:ext cx="3521390" cy="12389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B5BCB5-0075-455D-BACB-1B9BAF2B2B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580532-2083-4B5E-970D-BD8ACF1E61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DD9D2E-AA40-441D-93CD-C4920C5F0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53D8-2D42-42D5-A960-6C58D7122C96}" type="datetimeFigureOut">
              <a:rPr lang="es-MX" smtClean="0"/>
              <a:t>11/11/2020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9F7CCB-D648-4CD1-B772-202115BA2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7069B0-3864-485A-912D-9474B147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0964-3CB5-4B87-86A6-D256EE058D8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43507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5FC865-D442-40E1-84D9-D2F0E81F2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9C5030E-E0FC-433C-8535-B64E5BED7F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79F706-5D3B-4A15-BCF4-379A3DB52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53D8-2D42-42D5-A960-6C58D7122C96}" type="datetimeFigureOut">
              <a:rPr lang="es-MX" smtClean="0"/>
              <a:t>11/11/2020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067BA4-E0B8-483E-9802-6CC78F2AF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1B656D-1569-4733-92A5-58903F2AE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0964-3CB5-4B87-86A6-D256EE058D8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80792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EF5367B-A659-47CA-9B2E-9D0527F312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2CE921A-08A2-4B5E-8BBE-F1DA2392FA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599E6D-48AD-4362-ABD7-9E8CE20C0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53D8-2D42-42D5-A960-6C58D7122C96}" type="datetimeFigureOut">
              <a:rPr lang="es-MX" smtClean="0"/>
              <a:t>11/11/2020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972F62-DC03-40D5-BCA8-307D79CC4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53F04-4616-4EEF-8D44-09A6A83CB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0964-3CB5-4B87-86A6-D256EE058D8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96446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DB036E-2ADF-4B11-A02E-294E9A747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E3922D-6006-4F35-B65A-12F81586F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1B5AD9-B3B6-4481-8463-76787E233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53D8-2D42-42D5-A960-6C58D7122C96}" type="datetimeFigureOut">
              <a:rPr lang="es-MX" smtClean="0"/>
              <a:t>11/11/2020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37FEEB-7E49-4008-A5E2-E36AE6EFB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BEA429-C40C-4C19-94D8-D86806972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0964-3CB5-4B87-86A6-D256EE058D8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85541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2FAF75-50B9-438B-A1B4-D749FB287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80CBC80-98F3-4CB6-8E6B-BB55041C3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5C0BD2-B671-43BB-846B-D6933B087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53D8-2D42-42D5-A960-6C58D7122C96}" type="datetimeFigureOut">
              <a:rPr lang="es-MX" smtClean="0"/>
              <a:t>11/11/2020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F7D451-B56D-4452-BDAD-903225B86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5D54EE-8E03-4473-949D-FE38F3D3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0964-3CB5-4B87-86A6-D256EE058D8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16732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5E8B7B-444C-4E46-9140-FDF5CDB5C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254331-B4CD-4CBB-8D9E-B6BD43D0D7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10C9558-276A-473F-9CD9-29E8F3F275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4D62FF2-17A8-4205-9A53-70068755B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53D8-2D42-42D5-A960-6C58D7122C96}" type="datetimeFigureOut">
              <a:rPr lang="es-MX" smtClean="0"/>
              <a:t>11/11/2020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C2C24F8-F21C-4155-9BD9-A13EC3F3A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A2D667-B99C-4447-A8FF-0C22A444B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0964-3CB5-4B87-86A6-D256EE058D8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8694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EC5CE4-1F02-4DC3-95D2-6D0395C8C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B6EE61D-26F8-4210-BB47-BF89A54027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4AE6DF0-C174-4384-95F1-0E48D2992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E10BD35-AFC0-45C7-9028-DF6852C93B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41BE790-88FA-4124-BD9B-F28AC108CA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BFFE927-7A03-4CC3-A2DF-E4EE2AB45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53D8-2D42-42D5-A960-6C58D7122C96}" type="datetimeFigureOut">
              <a:rPr lang="es-MX" smtClean="0"/>
              <a:t>11/11/2020</a:t>
            </a:fld>
            <a:endParaRPr lang="es-MX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CAA838-2E1A-48B2-A55D-B0A8F173A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5980C54-F67A-4CA9-9CDC-807FBACA3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0964-3CB5-4B87-86A6-D256EE058D8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85572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F1E841-B02D-4BD0-86FB-8B629FD9E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1509759-E8B4-4AF7-8D95-D257A80F8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53D8-2D42-42D5-A960-6C58D7122C96}" type="datetimeFigureOut">
              <a:rPr lang="es-MX" smtClean="0"/>
              <a:t>11/11/2020</a:t>
            </a:fld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C4B13AB-5909-4E77-A459-C798371D8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B4E1824-4CED-4348-B463-B924E081C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0964-3CB5-4B87-86A6-D256EE058D8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56461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44F23FC-C131-4692-A6E0-F02ED4A8F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53D8-2D42-42D5-A960-6C58D7122C96}" type="datetimeFigureOut">
              <a:rPr lang="es-MX" smtClean="0"/>
              <a:t>11/11/2020</a:t>
            </a:fld>
            <a:endParaRPr lang="es-MX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ECF872D-790C-45AB-8E60-84D269D71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275508A-9396-4FC9-8BF8-ACC98145A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0964-3CB5-4B87-86A6-D256EE058D8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73296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76367B-CA3F-46F0-96B0-1A928D947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22AECE-86A5-483F-AEAE-A2394D198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28B541C-DA31-406B-A384-DEA8FB7245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36EB262-3B19-4E2E-AD2D-2B2B5F28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53D8-2D42-42D5-A960-6C58D7122C96}" type="datetimeFigureOut">
              <a:rPr lang="es-MX" smtClean="0"/>
              <a:t>11/11/2020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0979AD2-97C5-4466-B03C-46195F687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E0D56F-9C84-4195-B71D-6FEB46FFF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0964-3CB5-4B87-86A6-D256EE058D8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3854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A01F19-A735-4B3D-8D70-061B3CDF3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56F34CE-6D6C-40E9-BBF8-CFDAD710CB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0F35986-2C86-4411-8BE1-9C6A8EE46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510A465-6A5D-4448-89F5-5D14993B1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53D8-2D42-42D5-A960-6C58D7122C96}" type="datetimeFigureOut">
              <a:rPr lang="es-MX" smtClean="0"/>
              <a:t>11/11/2020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3D30FF-463C-4F93-AFBE-46865140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DB5461B-0EC0-49E0-836B-3D50BD16E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0964-3CB5-4B87-86A6-D256EE058D8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0016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5442402-B879-45E9-8FF3-32E80A47A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9683769-9E25-4EE3-81D6-78ED77311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590D5D-C7A9-44EB-804C-3005AD8D06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253D8-2D42-42D5-A960-6C58D7122C96}" type="datetimeFigureOut">
              <a:rPr lang="es-MX" smtClean="0"/>
              <a:t>11/11/2020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372936-4C56-4B1A-ADE3-2412342144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5DF069-FD5D-46ED-9E9D-4668C4FB4E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80964-3CB5-4B87-86A6-D256EE058D8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39530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leonardo.larios@inai.org.mx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030BAF4-5B91-413C-AF96-2B422D52B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764"/>
            <a:ext cx="12192000" cy="6886575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D35545C0-DB3E-4E30-9BEC-A5F6962EDCF5}"/>
              </a:ext>
            </a:extLst>
          </p:cNvPr>
          <p:cNvSpPr/>
          <p:nvPr/>
        </p:nvSpPr>
        <p:spPr>
          <a:xfrm>
            <a:off x="1422399" y="1251193"/>
            <a:ext cx="89315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altLang="es-MX" sz="2800" b="1" dirty="0">
                <a:solidFill>
                  <a:schemeClr val="bg1"/>
                </a:solidFill>
              </a:rPr>
              <a:t>EL CUMPLIMIENTO DE LA </a:t>
            </a:r>
          </a:p>
          <a:p>
            <a:pPr algn="ctr"/>
            <a:r>
              <a:rPr lang="es-MX" altLang="es-MX" sz="2800" b="1" dirty="0">
                <a:solidFill>
                  <a:schemeClr val="bg1"/>
                </a:solidFill>
              </a:rPr>
              <a:t>LEY GENERAL DE ARCHIVOS</a:t>
            </a:r>
            <a:endParaRPr lang="es-MX" sz="2800" b="1" dirty="0">
              <a:solidFill>
                <a:schemeClr val="bg1"/>
              </a:solidFill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5B29B606-3E04-43A7-80C9-D8AC57085EBB}"/>
              </a:ext>
            </a:extLst>
          </p:cNvPr>
          <p:cNvSpPr txBox="1">
            <a:spLocks/>
          </p:cNvSpPr>
          <p:nvPr/>
        </p:nvSpPr>
        <p:spPr>
          <a:xfrm>
            <a:off x="1524000" y="3429000"/>
            <a:ext cx="9144000" cy="528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b="1" dirty="0">
                <a:solidFill>
                  <a:srgbClr val="BC95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Desarrollo Archivístico Nacional</a:t>
            </a:r>
            <a:endParaRPr lang="es-MX" b="1" dirty="0">
              <a:solidFill>
                <a:srgbClr val="BC95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592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8A87BA-7422-47B7-A253-E1D2FA121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7" y="1253331"/>
            <a:ext cx="11383617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b="1" dirty="0"/>
              <a:t>Artículo 10. </a:t>
            </a:r>
            <a:r>
              <a:rPr lang="es-MX" dirty="0"/>
              <a:t>Cada s</a:t>
            </a:r>
            <a:r>
              <a:rPr lang="es-MX" b="1" dirty="0">
                <a:solidFill>
                  <a:srgbClr val="FF0000"/>
                </a:solidFill>
              </a:rPr>
              <a:t>ujeto obligado es responsable de organizar y conservar sus archivos; de la operación de su sistema institucional; del cumplimiento de lo dispuesto por esta Ley</a:t>
            </a:r>
            <a:r>
              <a:rPr lang="es-MX" dirty="0"/>
              <a:t>; las correspondientes de las entidades federativas y las determinaciones que emita el Consejo Nacional o el Consejo Local, según corresponda; y deberán garantizar que no se sustraigan, dañen o eliminen documentos de archivo y la información a su cargo. </a:t>
            </a:r>
          </a:p>
          <a:p>
            <a:pPr algn="just"/>
            <a:r>
              <a:rPr lang="es-MX" dirty="0"/>
              <a:t>El </a:t>
            </a:r>
            <a:r>
              <a:rPr lang="es-MX" b="1" dirty="0">
                <a:solidFill>
                  <a:srgbClr val="FF0000"/>
                </a:solidFill>
              </a:rPr>
              <a:t>servidor público que concluya su empleo, cargo o comisión, deberá garantizar la entrega de los archivos a quien lo sustituya, debiendo estar organizados y descritos de conformidad con los instrumentos de control y consulta archivísticos</a:t>
            </a:r>
            <a:r>
              <a:rPr lang="es-MX" dirty="0"/>
              <a:t> que identifiquen la función que les dio origen en los términos de esta Ley. </a:t>
            </a:r>
          </a:p>
        </p:txBody>
      </p:sp>
    </p:spTree>
    <p:extLst>
      <p:ext uri="{BB962C8B-B14F-4D97-AF65-F5344CB8AC3E}">
        <p14:creationId xmlns:p14="http://schemas.microsoft.com/office/powerpoint/2010/main" val="1779228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1C8EFE-E6A5-4F9D-952A-ECDA6A8E8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47" y="1272208"/>
            <a:ext cx="11661914" cy="5446644"/>
          </a:xfrm>
        </p:spPr>
        <p:txBody>
          <a:bodyPr>
            <a:normAutofit/>
          </a:bodyPr>
          <a:lstStyle/>
          <a:p>
            <a:pPr algn="just"/>
            <a:r>
              <a:rPr lang="es-MX" sz="3600" b="1" dirty="0"/>
              <a:t>Artículo 11. </a:t>
            </a:r>
            <a:r>
              <a:rPr lang="es-MX" sz="3600" b="1" u="sng" dirty="0"/>
              <a:t>Los sujetos obligados deberán</a:t>
            </a:r>
            <a:r>
              <a:rPr lang="es-MX" sz="3600" dirty="0"/>
              <a:t>:</a:t>
            </a:r>
          </a:p>
          <a:p>
            <a:pPr algn="just"/>
            <a:endParaRPr lang="es-MX" sz="3600" b="1" dirty="0">
              <a:solidFill>
                <a:srgbClr val="FF0000"/>
              </a:solidFill>
            </a:endParaRPr>
          </a:p>
          <a:p>
            <a:pPr algn="just"/>
            <a:r>
              <a:rPr lang="es-MX" b="1" dirty="0">
                <a:solidFill>
                  <a:srgbClr val="FF0000"/>
                </a:solidFill>
              </a:rPr>
              <a:t>Administrar, organizar, y conservar </a:t>
            </a:r>
            <a:r>
              <a:rPr lang="es-MX" dirty="0"/>
              <a:t>de manera homogénea los documentos de archivo que </a:t>
            </a:r>
            <a:r>
              <a:rPr lang="es-MX" u="sng" dirty="0"/>
              <a:t>produzcan, reciban, obtengan, adquieran, transformen o posean, de acuerdo con sus facultades, competencias, atribuciones o funciones. </a:t>
            </a:r>
            <a:r>
              <a:rPr lang="es-MX" dirty="0"/>
              <a:t>[…] </a:t>
            </a:r>
          </a:p>
          <a:p>
            <a:pPr algn="just"/>
            <a:r>
              <a:rPr lang="es-MX" b="1" dirty="0"/>
              <a:t>II. Establecer un </a:t>
            </a:r>
            <a:r>
              <a:rPr lang="es-MX" sz="3100" b="1" u="sng" dirty="0">
                <a:solidFill>
                  <a:srgbClr val="FF0000"/>
                </a:solidFill>
              </a:rPr>
              <a:t>sistema institucional </a:t>
            </a:r>
            <a:r>
              <a:rPr lang="es-MX" b="1" u="sng" dirty="0"/>
              <a:t>para la administración de sus archivos y llevar a cabo los procesos de </a:t>
            </a:r>
            <a:r>
              <a:rPr lang="es-MX" b="1" u="sng" dirty="0">
                <a:solidFill>
                  <a:srgbClr val="FF0000"/>
                </a:solidFill>
              </a:rPr>
              <a:t>gestión documental</a:t>
            </a:r>
            <a:r>
              <a:rPr lang="es-MX" b="1" u="sng" dirty="0"/>
              <a:t>; </a:t>
            </a:r>
          </a:p>
          <a:p>
            <a:pPr algn="just"/>
            <a:r>
              <a:rPr lang="es-MX" b="1" dirty="0"/>
              <a:t>III. </a:t>
            </a:r>
            <a:r>
              <a:rPr lang="es-MX" dirty="0"/>
              <a:t>Integrar los documentos en expedientes;  </a:t>
            </a:r>
          </a:p>
          <a:p>
            <a:pPr algn="just"/>
            <a:r>
              <a:rPr lang="es-MX" b="1" dirty="0"/>
              <a:t>VII.</a:t>
            </a:r>
            <a:r>
              <a:rPr lang="es-MX" dirty="0"/>
              <a:t> Destinar espacios y equipos necesarios para el funcionamiento de sus archivos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75FB5D0-392C-4F70-9C0C-6ECD8084D8E9}"/>
              </a:ext>
            </a:extLst>
          </p:cNvPr>
          <p:cNvSpPr txBox="1"/>
          <p:nvPr/>
        </p:nvSpPr>
        <p:spPr>
          <a:xfrm>
            <a:off x="887896" y="298750"/>
            <a:ext cx="10164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/>
              <a:t>OBLIGACIONES </a:t>
            </a:r>
            <a:endParaRPr lang="es-MX" sz="3600" b="1" dirty="0"/>
          </a:p>
        </p:txBody>
      </p:sp>
    </p:spTree>
    <p:extLst>
      <p:ext uri="{BB962C8B-B14F-4D97-AF65-F5344CB8AC3E}">
        <p14:creationId xmlns:p14="http://schemas.microsoft.com/office/powerpoint/2010/main" val="235396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1C8EFE-E6A5-4F9D-952A-ECDA6A8E8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47" y="1272208"/>
            <a:ext cx="11635410" cy="5446644"/>
          </a:xfrm>
        </p:spPr>
        <p:txBody>
          <a:bodyPr>
            <a:normAutofit/>
          </a:bodyPr>
          <a:lstStyle/>
          <a:p>
            <a:pPr algn="just"/>
            <a:r>
              <a:rPr lang="es-MX" sz="3600" b="1" dirty="0"/>
              <a:t>Artículo 11. </a:t>
            </a:r>
            <a:r>
              <a:rPr lang="es-MX" sz="3600" b="1" u="sng" dirty="0"/>
              <a:t>Los sujetos obligados deberán</a:t>
            </a:r>
            <a:r>
              <a:rPr lang="es-MX" sz="3600" dirty="0"/>
              <a:t>:</a:t>
            </a:r>
          </a:p>
          <a:p>
            <a:pPr marL="0" indent="0" algn="just">
              <a:buNone/>
            </a:pPr>
            <a:endParaRPr lang="es-MX" sz="3600" dirty="0"/>
          </a:p>
          <a:p>
            <a:pPr algn="just"/>
            <a:r>
              <a:rPr lang="es-MX" b="1" dirty="0"/>
              <a:t>VIII.</a:t>
            </a:r>
            <a:r>
              <a:rPr lang="es-MX" dirty="0"/>
              <a:t> Promover el desarrollo de infraestructura y equipamiento para la </a:t>
            </a:r>
            <a:r>
              <a:rPr lang="es-MX" b="1" u="sng" dirty="0">
                <a:solidFill>
                  <a:srgbClr val="FF0000"/>
                </a:solidFill>
              </a:rPr>
              <a:t>gestión documental </a:t>
            </a:r>
            <a:r>
              <a:rPr lang="es-MX" u="sng" dirty="0"/>
              <a:t>y </a:t>
            </a:r>
            <a:r>
              <a:rPr lang="es-MX" b="1" u="sng" dirty="0">
                <a:solidFill>
                  <a:srgbClr val="FF0000"/>
                </a:solidFill>
              </a:rPr>
              <a:t>administración de archivos</a:t>
            </a:r>
            <a:r>
              <a:rPr lang="es-MX" dirty="0"/>
              <a:t>; </a:t>
            </a:r>
          </a:p>
          <a:p>
            <a:pPr algn="just"/>
            <a:r>
              <a:rPr lang="es-MX" b="1" dirty="0"/>
              <a:t>IX. </a:t>
            </a:r>
            <a:r>
              <a:rPr lang="es-MX" dirty="0"/>
              <a:t>Racionalizar la </a:t>
            </a:r>
            <a:r>
              <a:rPr lang="es-MX" b="1" dirty="0">
                <a:solidFill>
                  <a:srgbClr val="FF0000"/>
                </a:solidFill>
              </a:rPr>
              <a:t>producción, uso, distribución y control de los documentos de archivo</a:t>
            </a:r>
            <a:r>
              <a:rPr lang="es-MX" dirty="0"/>
              <a:t>; </a:t>
            </a:r>
          </a:p>
          <a:p>
            <a:pPr algn="just"/>
            <a:r>
              <a:rPr lang="es-MX" b="1" dirty="0"/>
              <a:t>X. </a:t>
            </a:r>
            <a:r>
              <a:rPr lang="es-MX" b="1" dirty="0">
                <a:solidFill>
                  <a:srgbClr val="FF0000"/>
                </a:solidFill>
              </a:rPr>
              <a:t>Resguardar los documentos </a:t>
            </a:r>
            <a:r>
              <a:rPr lang="es-MX" dirty="0"/>
              <a:t>contenidos en sus archivos; </a:t>
            </a:r>
          </a:p>
          <a:p>
            <a:pPr algn="just"/>
            <a:r>
              <a:rPr lang="es-MX" b="1" dirty="0"/>
              <a:t>XI. </a:t>
            </a:r>
            <a:r>
              <a:rPr lang="es-MX" dirty="0"/>
              <a:t>Aplicar métodos y medidas para la </a:t>
            </a:r>
            <a:r>
              <a:rPr lang="es-MX" b="1" dirty="0">
                <a:solidFill>
                  <a:srgbClr val="FF0000"/>
                </a:solidFill>
              </a:rPr>
              <a:t>organización, protección y conservación de los documentos de archivo […]</a:t>
            </a:r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14D6782-354A-4369-810D-6A0B552FF606}"/>
              </a:ext>
            </a:extLst>
          </p:cNvPr>
          <p:cNvSpPr txBox="1"/>
          <p:nvPr/>
        </p:nvSpPr>
        <p:spPr>
          <a:xfrm>
            <a:off x="1013791" y="351758"/>
            <a:ext cx="10164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/>
              <a:t>OBLIGACIONES </a:t>
            </a:r>
            <a:endParaRPr lang="es-MX" sz="3600" b="1" dirty="0"/>
          </a:p>
        </p:txBody>
      </p:sp>
    </p:spTree>
    <p:extLst>
      <p:ext uri="{BB962C8B-B14F-4D97-AF65-F5344CB8AC3E}">
        <p14:creationId xmlns:p14="http://schemas.microsoft.com/office/powerpoint/2010/main" val="77522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8D11A7-3DE3-4A13-AB54-BA923454F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7" y="463826"/>
            <a:ext cx="11807687" cy="6268278"/>
          </a:xfrm>
        </p:spPr>
        <p:txBody>
          <a:bodyPr>
            <a:normAutofit/>
          </a:bodyPr>
          <a:lstStyle/>
          <a:p>
            <a:pPr algn="just"/>
            <a:r>
              <a:rPr lang="es-MX" sz="3600" b="1" dirty="0"/>
              <a:t>Artículo 13. </a:t>
            </a:r>
            <a:r>
              <a:rPr lang="es-MX" sz="3600" dirty="0"/>
              <a:t>Los sujetos obligados deberán contar con los </a:t>
            </a:r>
            <a:r>
              <a:rPr lang="es-MX" sz="3600" dirty="0">
                <a:solidFill>
                  <a:srgbClr val="FF0000"/>
                </a:solidFill>
              </a:rPr>
              <a:t>instrumentos de control y de consulta archivísticos </a:t>
            </a:r>
            <a:r>
              <a:rPr lang="es-MX" sz="3600" dirty="0"/>
              <a:t>conforme a sus </a:t>
            </a:r>
            <a:r>
              <a:rPr lang="es-MX" sz="3600" dirty="0">
                <a:solidFill>
                  <a:srgbClr val="FF0000"/>
                </a:solidFill>
              </a:rPr>
              <a:t>atribuciones y funciones</a:t>
            </a:r>
            <a:r>
              <a:rPr lang="es-MX" sz="3600" dirty="0"/>
              <a:t>, manteniéndolos actualizados y disponibles; y contarán al menos con los siguientes: </a:t>
            </a:r>
          </a:p>
          <a:p>
            <a:pPr algn="just"/>
            <a:r>
              <a:rPr lang="es-MX" sz="3600" b="1" dirty="0">
                <a:solidFill>
                  <a:srgbClr val="FF0000"/>
                </a:solidFill>
              </a:rPr>
              <a:t>I. </a:t>
            </a:r>
            <a:r>
              <a:rPr lang="es-MX" sz="3600" dirty="0">
                <a:solidFill>
                  <a:srgbClr val="FF0000"/>
                </a:solidFill>
              </a:rPr>
              <a:t>Cuadro general de clasificación archivística; </a:t>
            </a:r>
          </a:p>
          <a:p>
            <a:pPr algn="just"/>
            <a:r>
              <a:rPr lang="es-MX" sz="3600" b="1" dirty="0">
                <a:solidFill>
                  <a:srgbClr val="FF0000"/>
                </a:solidFill>
              </a:rPr>
              <a:t>II. </a:t>
            </a:r>
            <a:r>
              <a:rPr lang="es-MX" sz="3600" dirty="0">
                <a:solidFill>
                  <a:srgbClr val="FF0000"/>
                </a:solidFill>
              </a:rPr>
              <a:t>Catálogo de disposición documental, y </a:t>
            </a:r>
          </a:p>
          <a:p>
            <a:pPr algn="just"/>
            <a:r>
              <a:rPr lang="es-MX" sz="3600" b="1" dirty="0">
                <a:solidFill>
                  <a:srgbClr val="FF0000"/>
                </a:solidFill>
              </a:rPr>
              <a:t>III. </a:t>
            </a:r>
            <a:r>
              <a:rPr lang="es-MX" sz="3600" dirty="0">
                <a:solidFill>
                  <a:srgbClr val="FF0000"/>
                </a:solidFill>
              </a:rPr>
              <a:t>Inventarios documentales</a:t>
            </a:r>
            <a:r>
              <a:rPr lang="es-MX" sz="3600" dirty="0"/>
              <a:t>. </a:t>
            </a:r>
          </a:p>
          <a:p>
            <a:pPr algn="just"/>
            <a:r>
              <a:rPr lang="es-MX" sz="3600" dirty="0"/>
              <a:t>La estructura del cuadro general de clasificación archivística atenderá los niveles de fondo, sección y serie, </a:t>
            </a:r>
            <a:r>
              <a:rPr lang="es-MX" sz="3600" dirty="0">
                <a:solidFill>
                  <a:srgbClr val="FF0000"/>
                </a:solidFill>
              </a:rPr>
              <a:t>sin que esto excluya la posibilidad de que existan niveles intermedios</a:t>
            </a:r>
            <a:r>
              <a:rPr lang="es-MX" sz="3600" dirty="0"/>
              <a:t>, los cuales, serán identificados mediante una </a:t>
            </a:r>
            <a:r>
              <a:rPr lang="es-MX" sz="3600" dirty="0">
                <a:solidFill>
                  <a:srgbClr val="FF0000"/>
                </a:solidFill>
              </a:rPr>
              <a:t>clave alfanumérica</a:t>
            </a:r>
            <a:r>
              <a:rPr lang="es-MX" sz="1600" dirty="0">
                <a:solidFill>
                  <a:srgbClr val="FF0000"/>
                </a:solidFill>
              </a:rPr>
              <a:t>*.</a:t>
            </a:r>
            <a:r>
              <a:rPr lang="es-MX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5842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DBB61A-745D-4C4B-B2C7-0840FA8CF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00928"/>
            <a:ext cx="10515600" cy="3488497"/>
          </a:xfrm>
        </p:spPr>
        <p:txBody>
          <a:bodyPr>
            <a:noAutofit/>
          </a:bodyPr>
          <a:lstStyle/>
          <a:p>
            <a:pPr algn="just"/>
            <a:r>
              <a:rPr lang="es-MX" sz="3600" b="1" dirty="0"/>
              <a:t>Artículo 16. </a:t>
            </a:r>
            <a:r>
              <a:rPr lang="es-MX" sz="3600" dirty="0"/>
              <a:t>La responsabilidad de preservar íntegramente los documentos de archivo, tanto físicamente como en su contenido, así como de la </a:t>
            </a:r>
            <a:r>
              <a:rPr lang="es-MX" sz="3600" dirty="0">
                <a:solidFill>
                  <a:srgbClr val="FF0000"/>
                </a:solidFill>
              </a:rPr>
              <a:t>organización</a:t>
            </a:r>
            <a:r>
              <a:rPr lang="es-MX" sz="3600" dirty="0"/>
              <a:t>, </a:t>
            </a:r>
            <a:r>
              <a:rPr lang="es-MX" sz="3600" dirty="0">
                <a:solidFill>
                  <a:srgbClr val="FF0000"/>
                </a:solidFill>
              </a:rPr>
              <a:t>conservación</a:t>
            </a:r>
            <a:r>
              <a:rPr lang="es-MX" sz="3600" dirty="0"/>
              <a:t> y el buen funcionamiento del </a:t>
            </a:r>
            <a:r>
              <a:rPr lang="es-MX" sz="3600" b="1" u="sng" dirty="0">
                <a:solidFill>
                  <a:srgbClr val="FF0000"/>
                </a:solidFill>
              </a:rPr>
              <a:t>sistema institucional</a:t>
            </a:r>
            <a:r>
              <a:rPr lang="es-MX" sz="3600" dirty="0"/>
              <a:t>, </a:t>
            </a:r>
            <a:r>
              <a:rPr lang="es-MX" sz="4000" b="1" dirty="0">
                <a:solidFill>
                  <a:srgbClr val="FF0000"/>
                </a:solidFill>
              </a:rPr>
              <a:t>recaerá en la “máxima autoridad de cada sujeto obligado”</a:t>
            </a:r>
            <a:r>
              <a:rPr lang="es-MX" sz="3600" b="1" dirty="0">
                <a:solidFill>
                  <a:srgbClr val="FF0000"/>
                </a:solidFill>
              </a:rPr>
              <a:t>. </a:t>
            </a:r>
          </a:p>
          <a:p>
            <a:pPr algn="just"/>
            <a:endParaRPr lang="es-MX" sz="3600" b="1" dirty="0">
              <a:solidFill>
                <a:srgbClr val="FF00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34A224B-4FA6-40EA-9AD5-932870CC4886}"/>
              </a:ext>
            </a:extLst>
          </p:cNvPr>
          <p:cNvSpPr txBox="1"/>
          <p:nvPr/>
        </p:nvSpPr>
        <p:spPr>
          <a:xfrm>
            <a:off x="1013791" y="351758"/>
            <a:ext cx="10164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/>
              <a:t>OBLIGACIONES </a:t>
            </a:r>
            <a:endParaRPr lang="es-MX" sz="3600" b="1" dirty="0"/>
          </a:p>
        </p:txBody>
      </p:sp>
    </p:spTree>
    <p:extLst>
      <p:ext uri="{BB962C8B-B14F-4D97-AF65-F5344CB8AC3E}">
        <p14:creationId xmlns:p14="http://schemas.microsoft.com/office/powerpoint/2010/main" val="88403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BC3555-A61C-4141-8EFE-3F415F8F2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65312"/>
            <a:ext cx="10515600" cy="1805471"/>
          </a:xfrm>
        </p:spPr>
        <p:txBody>
          <a:bodyPr/>
          <a:lstStyle/>
          <a:p>
            <a:pPr algn="ctr"/>
            <a:r>
              <a:rPr lang="es-MX" b="1" dirty="0"/>
              <a:t>LIBRO TERCERO </a:t>
            </a:r>
            <a:endParaRPr lang="es-MX" dirty="0"/>
          </a:p>
          <a:p>
            <a:pPr algn="ctr"/>
            <a:r>
              <a:rPr lang="es-MX" b="1" dirty="0"/>
              <a:t>DE LAS INFRACCIONES ADMINISTRATIVAS Y DELITOS EN MATERIA DE ARCHIVOS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43087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007088-5C40-453E-B5C4-9771211C9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085983" cy="5857461"/>
          </a:xfrm>
        </p:spPr>
        <p:txBody>
          <a:bodyPr>
            <a:noAutofit/>
          </a:bodyPr>
          <a:lstStyle/>
          <a:p>
            <a:pPr algn="just"/>
            <a:r>
              <a:rPr lang="es-MX" sz="2400" b="1" dirty="0"/>
              <a:t>Artículo 116. </a:t>
            </a:r>
            <a:r>
              <a:rPr lang="es-MX" sz="2400" dirty="0"/>
              <a:t>Se consideran infracciones a la presente Ley, las siguientes: </a:t>
            </a:r>
          </a:p>
          <a:p>
            <a:pPr algn="just"/>
            <a:r>
              <a:rPr lang="es-MX" sz="2400" b="1" dirty="0"/>
              <a:t>I. </a:t>
            </a:r>
            <a:r>
              <a:rPr lang="es-MX" sz="2400" dirty="0"/>
              <a:t>Transferir a título oneroso o gratuito la propiedad o posesión de archivos o documentos de los sujetos obligados, salvo aquellas transferencias que estén previstas o autorizadas en las disposiciones aplicables; </a:t>
            </a:r>
          </a:p>
          <a:p>
            <a:pPr algn="just"/>
            <a:r>
              <a:rPr lang="es-MX" sz="2400" b="1" dirty="0"/>
              <a:t>II. </a:t>
            </a:r>
            <a:r>
              <a:rPr lang="es-MX" sz="2400" dirty="0">
                <a:solidFill>
                  <a:srgbClr val="FF0000"/>
                </a:solidFill>
              </a:rPr>
              <a:t>Impedir u obstaculizar </a:t>
            </a:r>
            <a:r>
              <a:rPr lang="es-MX" sz="2400" dirty="0"/>
              <a:t>la consulta de documentos de los archivos sin causa justificada; </a:t>
            </a:r>
          </a:p>
          <a:p>
            <a:pPr algn="just"/>
            <a:r>
              <a:rPr lang="es-MX" sz="2400" b="1" dirty="0"/>
              <a:t>III. </a:t>
            </a:r>
            <a:r>
              <a:rPr lang="es-MX" sz="2400" dirty="0">
                <a:solidFill>
                  <a:srgbClr val="FF0000"/>
                </a:solidFill>
              </a:rPr>
              <a:t>Actuar con dolo o negligencia </a:t>
            </a:r>
            <a:r>
              <a:rPr lang="es-MX" sz="2400" dirty="0"/>
              <a:t>en la ejecución de medidas de índole técnica, administrativa, ambiental o tecnológica, para la conservación de los archivos; </a:t>
            </a:r>
          </a:p>
          <a:p>
            <a:pPr algn="just"/>
            <a:r>
              <a:rPr lang="es-MX" sz="2400" b="1" dirty="0"/>
              <a:t>IV. </a:t>
            </a:r>
            <a:r>
              <a:rPr lang="es-MX" sz="2400" dirty="0">
                <a:solidFill>
                  <a:srgbClr val="FF0000"/>
                </a:solidFill>
              </a:rPr>
              <a:t>Usar, sustraer, divulgar, ocultar, alterar, mutilar, destruir o inutilizar, total o parcialmente</a:t>
            </a:r>
            <a:r>
              <a:rPr lang="es-MX" sz="2400" dirty="0"/>
              <a:t>, sin causa legítima conforme a las facultades correspondientes, y de manera indebida, documentos de archivo de los sujetos obligados; </a:t>
            </a:r>
          </a:p>
          <a:p>
            <a:pPr algn="just"/>
            <a:r>
              <a:rPr lang="es-MX" sz="2400" b="1" dirty="0"/>
              <a:t>V. </a:t>
            </a:r>
            <a:r>
              <a:rPr lang="es-MX" sz="2400" dirty="0">
                <a:solidFill>
                  <a:srgbClr val="FF0000"/>
                </a:solidFill>
              </a:rPr>
              <a:t>Omitir la entrega de algún documento de archivo bajo la custodia de una persona al separarse de un empleo, cargo o comisión; </a:t>
            </a:r>
          </a:p>
          <a:p>
            <a:pPr algn="just"/>
            <a:r>
              <a:rPr lang="es-MX" sz="2400" b="1" dirty="0"/>
              <a:t>VI. </a:t>
            </a:r>
            <a:r>
              <a:rPr lang="es-MX" sz="2400" dirty="0">
                <a:solidFill>
                  <a:srgbClr val="FF0000"/>
                </a:solidFill>
              </a:rPr>
              <a:t>No publicar el catálogo de disposición documental, el dictamen y el acta de baja documental autorizados por el Archivo General </a:t>
            </a:r>
            <a:r>
              <a:rPr lang="es-MX" sz="2400" dirty="0"/>
              <a:t>o, en su caso, las entidades especializadas en materia de archivos a nivel local, así como el acta que se levante en caso de documentación siniestrada en los portales electrónicos, y </a:t>
            </a:r>
          </a:p>
          <a:p>
            <a:pPr algn="just"/>
            <a:r>
              <a:rPr lang="es-MX" sz="2400" b="1" dirty="0"/>
              <a:t>VII. </a:t>
            </a:r>
            <a:r>
              <a:rPr lang="es-MX" sz="2400" dirty="0">
                <a:solidFill>
                  <a:srgbClr val="FF0000"/>
                </a:solidFill>
              </a:rPr>
              <a:t>Cualquier otra acción u omisión que contravenga lo dispuesto en esta Ley y demás disposiciones aplicables que de ellos deriven. </a:t>
            </a:r>
          </a:p>
        </p:txBody>
      </p:sp>
    </p:spTree>
    <p:extLst>
      <p:ext uri="{BB962C8B-B14F-4D97-AF65-F5344CB8AC3E}">
        <p14:creationId xmlns:p14="http://schemas.microsoft.com/office/powerpoint/2010/main" val="3635082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BC9821-89DF-4F8D-85AE-F56F20FFE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522" y="278296"/>
            <a:ext cx="11940207" cy="646706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MX" sz="2700" b="1" dirty="0"/>
              <a:t>DELITOS</a:t>
            </a:r>
          </a:p>
          <a:p>
            <a:pPr marL="0" indent="0" algn="just">
              <a:buNone/>
            </a:pPr>
            <a:endParaRPr lang="es-MX" sz="1000" b="1" dirty="0"/>
          </a:p>
          <a:p>
            <a:pPr algn="just"/>
            <a:r>
              <a:rPr lang="es-MX" sz="2700" b="1" dirty="0"/>
              <a:t>Artículo 121. </a:t>
            </a:r>
            <a:r>
              <a:rPr lang="es-MX" sz="2700" dirty="0"/>
              <a:t>Será sancionado con pena de tres a diez años de prisión y multa de tres mil a cinco mil veces la unidad de medida y actualización a la persona que: </a:t>
            </a:r>
          </a:p>
          <a:p>
            <a:pPr algn="just"/>
            <a:r>
              <a:rPr lang="es-MX" sz="2700" b="1" dirty="0"/>
              <a:t>I. </a:t>
            </a:r>
            <a:r>
              <a:rPr lang="es-MX" sz="2700" dirty="0"/>
              <a:t>Sustraiga, oculte, altere, mutile, destruya o inutilice, total o parcialmente, información y documentos de los archivos que se encuentren bajo su resguardo, salvo en los casos que no exista responsabilidad determinada en esta Ley; </a:t>
            </a:r>
          </a:p>
          <a:p>
            <a:pPr algn="just"/>
            <a:r>
              <a:rPr lang="es-MX" sz="2700" b="1" dirty="0"/>
              <a:t>II. </a:t>
            </a:r>
            <a:r>
              <a:rPr lang="es-MX" sz="2700" dirty="0"/>
              <a:t>Transfiera la propiedad o posesión, transporte o reproduzca, sin el permiso correspondiente, un documento considerado patrimonio documental de la Nación; </a:t>
            </a:r>
          </a:p>
          <a:p>
            <a:pPr algn="just"/>
            <a:r>
              <a:rPr lang="es-MX" sz="2700" b="1" dirty="0"/>
              <a:t>III. </a:t>
            </a:r>
            <a:r>
              <a:rPr lang="es-MX" sz="2700" dirty="0"/>
              <a:t>Traslade fuera del territorio nacional documentos considerados patrimonio documental de la Nación, sin autorización del Archivo General; </a:t>
            </a:r>
          </a:p>
          <a:p>
            <a:pPr algn="just"/>
            <a:r>
              <a:rPr lang="es-MX" sz="2700" b="1" dirty="0"/>
              <a:t>IV. </a:t>
            </a:r>
            <a:r>
              <a:rPr lang="es-MX" sz="2700" dirty="0"/>
              <a:t>Mantenga, injustificadamente, fuera del territorio nacional documentos considerados patrimonio documental de la Nación, una vez fenecido el plazo por el que el Archivo General le autorizó la salida del país, y </a:t>
            </a:r>
          </a:p>
          <a:p>
            <a:pPr algn="just"/>
            <a:r>
              <a:rPr lang="es-MX" sz="2700" b="1" dirty="0"/>
              <a:t>V. </a:t>
            </a:r>
            <a:r>
              <a:rPr lang="es-MX" sz="2700" dirty="0"/>
              <a:t>Destruya documentos considerados patrimonio documental de la Nación. </a:t>
            </a:r>
          </a:p>
        </p:txBody>
      </p:sp>
    </p:spTree>
    <p:extLst>
      <p:ext uri="{BB962C8B-B14F-4D97-AF65-F5344CB8AC3E}">
        <p14:creationId xmlns:p14="http://schemas.microsoft.com/office/powerpoint/2010/main" val="1068657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4">
            <a:extLst>
              <a:ext uri="{FF2B5EF4-FFF2-40B4-BE49-F238E27FC236}">
                <a16:creationId xmlns:a16="http://schemas.microsoft.com/office/drawing/2014/main" id="{FA0ED3D1-2C58-40A8-9DC2-08C3204D02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529"/>
            <a:ext cx="12281402" cy="6886576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19563" y="507470"/>
            <a:ext cx="9336809" cy="1091475"/>
          </a:xfrm>
        </p:spPr>
        <p:txBody>
          <a:bodyPr>
            <a:normAutofit fontScale="90000"/>
          </a:bodyPr>
          <a:lstStyle/>
          <a:p>
            <a:r>
              <a:rPr lang="es-MX" sz="4800" b="1" dirty="0">
                <a:latin typeface="+mj-lt"/>
              </a:rPr>
              <a:t>LGA. De las Obligaciones</a:t>
            </a:r>
            <a:br>
              <a:rPr lang="es-MX" sz="4800" b="1" dirty="0">
                <a:latin typeface="+mj-lt"/>
              </a:rPr>
            </a:br>
            <a:endParaRPr lang="es-MX" sz="4000" b="1" dirty="0">
              <a:latin typeface="+mj-lt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04512005"/>
              </p:ext>
            </p:extLst>
          </p:nvPr>
        </p:nvGraphicFramePr>
        <p:xfrm>
          <a:off x="767408" y="1662600"/>
          <a:ext cx="10657184" cy="4510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2963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556B3A-0682-4B70-90E6-06A863195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786118-3500-41E9-B918-8F4B44FC8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D1EEC17D-1831-4D09-987D-97BBE6420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402" y="-1"/>
            <a:ext cx="12281402" cy="6970425"/>
          </a:xfrm>
          <a:prstGeom prst="rect">
            <a:avLst/>
          </a:prstGeom>
        </p:spPr>
      </p:pic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EA492984-E4D3-4A5E-BD4D-A991FFED74F2}"/>
              </a:ext>
            </a:extLst>
          </p:cNvPr>
          <p:cNvSpPr txBox="1">
            <a:spLocks/>
          </p:cNvSpPr>
          <p:nvPr/>
        </p:nvSpPr>
        <p:spPr>
          <a:xfrm>
            <a:off x="84944" y="1393030"/>
            <a:ext cx="12022111" cy="5756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dirty="0"/>
              <a:t>El grupo interdisciplinario, en el ámbito de sus atribuciones, </a:t>
            </a:r>
            <a:r>
              <a:rPr lang="es-MX" dirty="0">
                <a:solidFill>
                  <a:srgbClr val="FF0000"/>
                </a:solidFill>
              </a:rPr>
              <a:t>coadyuvará</a:t>
            </a:r>
            <a:r>
              <a:rPr lang="es-MX" dirty="0"/>
              <a:t> en el análisis de los </a:t>
            </a:r>
            <a:r>
              <a:rPr lang="es-MX" dirty="0">
                <a:solidFill>
                  <a:srgbClr val="FF0000"/>
                </a:solidFill>
              </a:rPr>
              <a:t>procesos y procedimientos institucionales </a:t>
            </a:r>
            <a:r>
              <a:rPr lang="es-MX" dirty="0"/>
              <a:t>que dan origen a la </a:t>
            </a:r>
            <a:r>
              <a:rPr lang="es-MX" u="sng" dirty="0"/>
              <a:t>documentación que integran los expedientes de cada serie documental</a:t>
            </a:r>
            <a:r>
              <a:rPr lang="es-MX" dirty="0"/>
              <a:t>, con el fin de </a:t>
            </a:r>
            <a:r>
              <a:rPr lang="es-MX" dirty="0">
                <a:highlight>
                  <a:srgbClr val="FFFF00"/>
                </a:highlight>
              </a:rPr>
              <a:t>colaborar con las áreas o unidades administrativas productoras de la documentación en el establecimiento de los valores documentales, vigencias, plazos de conservación y disposición documental durante el proceso de elaboración de las fichas técnicas de valoración de la serie documental y que, en conjunto, conforman el catálogo de disposición documental. </a:t>
            </a:r>
          </a:p>
          <a:p>
            <a:pPr algn="just"/>
            <a:r>
              <a:rPr lang="es-MX" dirty="0"/>
              <a:t>El grupo interdisciplinario podrá recibir la asesoría de un especialista en la naturaleza y objeto social del sujeto obligado. </a:t>
            </a:r>
          </a:p>
          <a:p>
            <a:pPr algn="just"/>
            <a:r>
              <a:rPr lang="es-MX" dirty="0"/>
              <a:t>El sujeto obligado podrá realizar convenios de colaboración con instituciones de educación superior o de investigación para efectos de garantizar lo dispuesto en el párrafo anterior.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8A8E3C82-1690-4BA5-8927-E32E00477DE1}"/>
              </a:ext>
            </a:extLst>
          </p:cNvPr>
          <p:cNvSpPr txBox="1">
            <a:spLocks/>
          </p:cNvSpPr>
          <p:nvPr/>
        </p:nvSpPr>
        <p:spPr>
          <a:xfrm>
            <a:off x="256672" y="61363"/>
            <a:ext cx="100022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/>
              <a:t>GRUPO INTERDISCIPLINARIO</a:t>
            </a:r>
            <a:br>
              <a:rPr lang="es-ES" b="1" dirty="0"/>
            </a:br>
            <a:r>
              <a:rPr lang="es-ES" b="1" dirty="0"/>
              <a:t>Artículos 50 - 59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3965136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708" y="487972"/>
            <a:ext cx="10245867" cy="134911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800" dirty="0">
                <a:latin typeface="+mj-lt"/>
              </a:rPr>
              <a:t>Ley General de Archivos</a:t>
            </a:r>
            <a:br>
              <a:rPr lang="es-MX" sz="4800" dirty="0">
                <a:latin typeface="+mj-lt"/>
              </a:rPr>
            </a:br>
            <a:r>
              <a:rPr lang="es-MX" sz="3100" dirty="0"/>
              <a:t>Publicada el 15 de junio de 2018</a:t>
            </a:r>
            <a:br>
              <a:rPr lang="es-MX" sz="3100" dirty="0"/>
            </a:br>
            <a:r>
              <a:rPr lang="es-MX" sz="3100" dirty="0"/>
              <a:t>En vigor a partir del 15 de junio de 2019</a:t>
            </a:r>
          </a:p>
        </p:txBody>
      </p:sp>
      <p:sp>
        <p:nvSpPr>
          <p:cNvPr id="4" name="Rectángulo 3"/>
          <p:cNvSpPr/>
          <p:nvPr/>
        </p:nvSpPr>
        <p:spPr>
          <a:xfrm>
            <a:off x="7056601" y="2495025"/>
            <a:ext cx="5193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sz="2000" b="1" dirty="0"/>
              <a:t>Es de orden público y de observancia general en  todo el territorio nacional</a:t>
            </a:r>
            <a:r>
              <a:rPr lang="es-MX" sz="2000" dirty="0"/>
              <a:t>.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8736260" y="4171637"/>
            <a:ext cx="326439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1400" b="1" dirty="0">
                <a:cs typeface="Calibri" panose="020F0502020204030204" pitchFamily="34" charset="0"/>
              </a:rPr>
              <a:t>Aplicable a: Poderes Legislativo, Ejecutivo y Judicial,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1400" b="1" dirty="0">
                <a:cs typeface="Calibri" panose="020F0502020204030204" pitchFamily="34" charset="0"/>
              </a:rPr>
              <a:t>Órganos autónomos, partidos políticos, fideicomisos y fondos públicos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1400" b="1" dirty="0">
                <a:cs typeface="Calibri" panose="020F0502020204030204" pitchFamily="34" charset="0"/>
              </a:rPr>
              <a:t>Persona físicas, morales o sindicatos que reciban y ejerzan recursos públicos o realicen actos de autoridad de la federación, las entidades federativas y los municipios.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242" y="2471901"/>
            <a:ext cx="4184880" cy="2738063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364983" y="2471901"/>
            <a:ext cx="3931146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MX" sz="1900" b="1" dirty="0">
                <a:cs typeface="+mn-cs"/>
              </a:rPr>
              <a:t>Establece los principios y bases generales para la organización y conservación,                                                           administración y preservación homogénea de los archivos;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MX" sz="1900" b="1" dirty="0">
                <a:cs typeface="+mn-cs"/>
              </a:rPr>
              <a:t>Determina las bases de organización y funcionamiento del SNA; 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MX" sz="1900" b="1" dirty="0">
                <a:cs typeface="+mn-cs"/>
              </a:rPr>
              <a:t>Fomenta el resguardo, difusión y acceso público de archivos privados de relevancia histórica, social, cultural, científica y técnica de la Nación.</a:t>
            </a:r>
          </a:p>
        </p:txBody>
      </p:sp>
    </p:spTree>
    <p:extLst>
      <p:ext uri="{BB962C8B-B14F-4D97-AF65-F5344CB8AC3E}">
        <p14:creationId xmlns:p14="http://schemas.microsoft.com/office/powerpoint/2010/main" val="224289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rcador de contenido 4">
            <a:extLst>
              <a:ext uri="{FF2B5EF4-FFF2-40B4-BE49-F238E27FC236}">
                <a16:creationId xmlns:a16="http://schemas.microsoft.com/office/drawing/2014/main" id="{D777000E-D512-4EDB-9A6F-3C3B67595A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9402" y="0"/>
            <a:ext cx="12281402" cy="6886576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GRUPO INTERDISCIPLINARIO</a:t>
            </a:r>
            <a:br>
              <a:rPr lang="es-ES" b="1" dirty="0"/>
            </a:br>
            <a:r>
              <a:rPr lang="es-ES" b="1" dirty="0"/>
              <a:t>Artículos 50 - 59</a:t>
            </a:r>
            <a:endParaRPr lang="es-MX" b="1" dirty="0"/>
          </a:p>
        </p:txBody>
      </p:sp>
      <p:sp>
        <p:nvSpPr>
          <p:cNvPr id="4" name="9 Rectángulo"/>
          <p:cNvSpPr>
            <a:spLocks noChangeArrowheads="1"/>
          </p:cNvSpPr>
          <p:nvPr/>
        </p:nvSpPr>
        <p:spPr bwMode="auto">
          <a:xfrm>
            <a:off x="2241550" y="2176463"/>
            <a:ext cx="7958138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 </a:t>
            </a:r>
            <a:endParaRPr kumimoji="0" lang="es-MX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/>
              <a:cs typeface="Calibri" panose="020F0502020204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3785887"/>
            <a:ext cx="7164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s-MX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Disposición documental: </a:t>
            </a:r>
            <a:r>
              <a:rPr lang="es-MX" u="sng" dirty="0"/>
              <a:t>A la selección sistemática de los expedientes de los archivos de trámite o concentración cuya vigencia documental o uso ha prescrito, con el fin de realizar transferencias ordenadas o bajas documentales.</a:t>
            </a:r>
            <a:endParaRPr kumimoji="0" lang="es-MX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graphicFrame>
        <p:nvGraphicFramePr>
          <p:cNvPr id="7" name="Diagrama 6"/>
          <p:cNvGraphicFramePr/>
          <p:nvPr/>
        </p:nvGraphicFramePr>
        <p:xfrm>
          <a:off x="7514835" y="3131438"/>
          <a:ext cx="4163121" cy="3657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AutoShape 3" descr="Imagen1"/>
          <p:cNvSpPr>
            <a:spLocks noChangeArrowheads="1"/>
          </p:cNvSpPr>
          <p:nvPr/>
        </p:nvSpPr>
        <p:spPr bwMode="auto">
          <a:xfrm>
            <a:off x="0" y="1690688"/>
            <a:ext cx="11288048" cy="166854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  <a:flatTx/>
          </a:bodyPr>
          <a:lstStyle/>
          <a:p>
            <a:pPr marL="152400" indent="-152400" algn="just" eaLnBrk="0" hangingPunct="0">
              <a:spcBef>
                <a:spcPct val="50000"/>
              </a:spcBef>
              <a:defRPr/>
            </a:pPr>
            <a:r>
              <a:rPr kumimoji="0" lang="es-MX" altLang="es-MX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panose="020B0604020202020204" pitchFamily="34" charset="0"/>
              </a:rPr>
              <a:t>   </a:t>
            </a:r>
            <a:r>
              <a:rPr lang="es-MX" sz="2000" b="1" dirty="0">
                <a:cs typeface="Calibri" panose="020F0502020204030204" pitchFamily="34" charset="0"/>
              </a:rPr>
              <a:t>Valoración documental: </a:t>
            </a:r>
            <a:r>
              <a:rPr lang="es-MX" dirty="0"/>
              <a:t>la actividad que consiste en el análisis e identificación de los valores documentales; es decir, el estudio de la condición de los documentos que les confiere características específicas en los archivos de trámite o concentración, o </a:t>
            </a:r>
            <a:r>
              <a:rPr lang="es-MX" dirty="0" err="1"/>
              <a:t>evidenciales</a:t>
            </a:r>
            <a:r>
              <a:rPr lang="es-MX" dirty="0"/>
              <a:t>, testimoniales e informativos para los documentos históricos, con la finalidad de establecer criterios, vigencias documentales y, en su caso, plazos de conservación, así como para la disposición documental. (Fichas técnicas de Valoración) </a:t>
            </a:r>
            <a:endParaRPr lang="es-MX" sz="200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F55E25B-039B-4672-8DC3-54BA1A9C315F}"/>
              </a:ext>
            </a:extLst>
          </p:cNvPr>
          <p:cNvSpPr txBox="1"/>
          <p:nvPr/>
        </p:nvSpPr>
        <p:spPr>
          <a:xfrm>
            <a:off x="158910" y="5342345"/>
            <a:ext cx="7685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>
                <a:solidFill>
                  <a:srgbClr val="FF0000"/>
                </a:solidFill>
              </a:rPr>
              <a:t>Las acciones de valoración y disposición documental permitirán el ejercicio práctico del ciclo vital de los documentos, a través de las acciones de transferencia primaria y determinación del destino final de la documentación. Por lo tanto, garantizan la correcta administración de archivos.</a:t>
            </a:r>
          </a:p>
        </p:txBody>
      </p:sp>
    </p:spTree>
    <p:extLst>
      <p:ext uri="{BB962C8B-B14F-4D97-AF65-F5344CB8AC3E}">
        <p14:creationId xmlns:p14="http://schemas.microsoft.com/office/powerpoint/2010/main" val="46252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Marcador de contenido 4">
            <a:extLst>
              <a:ext uri="{FF2B5EF4-FFF2-40B4-BE49-F238E27FC236}">
                <a16:creationId xmlns:a16="http://schemas.microsoft.com/office/drawing/2014/main" id="{AD4AF2A8-E392-4264-BAF5-5DA356B57D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9402" y="0"/>
            <a:ext cx="12281402" cy="6886576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782" y="63287"/>
            <a:ext cx="11701318" cy="1091475"/>
          </a:xfrm>
        </p:spPr>
        <p:txBody>
          <a:bodyPr/>
          <a:lstStyle/>
          <a:p>
            <a:r>
              <a:rPr lang="es-MX" sz="4800" b="1" dirty="0">
                <a:latin typeface="+mj-lt"/>
              </a:rPr>
              <a:t>LGA. Del Sistema Institucional de Archivos</a:t>
            </a:r>
          </a:p>
        </p:txBody>
      </p:sp>
      <p:graphicFrame>
        <p:nvGraphicFramePr>
          <p:cNvPr id="14" name="4 Marcador de contenido"/>
          <p:cNvGraphicFramePr>
            <a:graphicFrameLocks/>
          </p:cNvGraphicFramePr>
          <p:nvPr/>
        </p:nvGraphicFramePr>
        <p:xfrm>
          <a:off x="1486980" y="2626940"/>
          <a:ext cx="9145016" cy="3460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CuadroTexto 14"/>
          <p:cNvSpPr txBox="1"/>
          <p:nvPr/>
        </p:nvSpPr>
        <p:spPr>
          <a:xfrm>
            <a:off x="956357" y="2171686"/>
            <a:ext cx="9675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b="1" dirty="0">
                <a:cs typeface="Calibri" panose="020F0502020204030204" pitchFamily="34" charset="0"/>
              </a:rPr>
              <a:t>Art. 21.  El SIA de cada sujeto obligado deberá integrarse por… 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983432" y="1260588"/>
            <a:ext cx="106807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b="1" dirty="0">
                <a:cs typeface="Calibri" panose="020F0502020204030204" pitchFamily="34" charset="0"/>
              </a:rPr>
              <a:t>Art. 20.  El SIA es el conjunto de registros, procesos y procedimientos, criterios, estructuras, herramientas y funciones que desarrolla cada SO, de acuerdo con los procesos de gestión documental.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2000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EDBE529-1431-4DF5-9592-2AFD6F27501B}"/>
              </a:ext>
            </a:extLst>
          </p:cNvPr>
          <p:cNvSpPr txBox="1"/>
          <p:nvPr/>
        </p:nvSpPr>
        <p:spPr>
          <a:xfrm>
            <a:off x="1132117" y="6067045"/>
            <a:ext cx="23329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rgbClr val="990033"/>
                </a:solidFill>
                <a:cs typeface="Calibri" panose="020F0502020204030204" pitchFamily="34" charset="0"/>
              </a:rPr>
              <a:t>Director General o equivalente en la estructura orgánica del S.O.</a:t>
            </a:r>
          </a:p>
          <a:p>
            <a:pPr algn="ctr"/>
            <a:endParaRPr lang="es-MX" sz="1400" b="1" dirty="0">
              <a:solidFill>
                <a:srgbClr val="0000CC"/>
              </a:solidFill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0126C315-298C-4EAE-885D-13745965E12E}"/>
              </a:ext>
            </a:extLst>
          </p:cNvPr>
          <p:cNvSpPr/>
          <p:nvPr/>
        </p:nvSpPr>
        <p:spPr>
          <a:xfrm>
            <a:off x="7793646" y="6229275"/>
            <a:ext cx="20979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400" b="1" dirty="0">
                <a:solidFill>
                  <a:srgbClr val="990033"/>
                </a:solidFill>
                <a:cs typeface="Calibri" panose="020F0502020204030204" pitchFamily="34" charset="0"/>
              </a:rPr>
              <a:t>Nombra el titular del S.O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02709620-4248-4E84-83CB-7826FC4CAEF4}"/>
              </a:ext>
            </a:extLst>
          </p:cNvPr>
          <p:cNvSpPr/>
          <p:nvPr/>
        </p:nvSpPr>
        <p:spPr>
          <a:xfrm>
            <a:off x="5054245" y="6167055"/>
            <a:ext cx="20104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400" b="1" dirty="0">
                <a:solidFill>
                  <a:srgbClr val="990033"/>
                </a:solidFill>
                <a:cs typeface="Calibri" panose="020F0502020204030204" pitchFamily="34" charset="0"/>
              </a:rPr>
              <a:t>RAT  nombra el </a:t>
            </a:r>
          </a:p>
          <a:p>
            <a:pPr algn="ctr"/>
            <a:r>
              <a:rPr lang="es-MX" sz="1400" b="1" dirty="0">
                <a:solidFill>
                  <a:srgbClr val="990033"/>
                </a:solidFill>
                <a:cs typeface="Calibri" panose="020F0502020204030204" pitchFamily="34" charset="0"/>
              </a:rPr>
              <a:t>titular de área  o unidad</a:t>
            </a:r>
          </a:p>
        </p:txBody>
      </p:sp>
    </p:spTree>
    <p:extLst>
      <p:ext uri="{BB962C8B-B14F-4D97-AF65-F5344CB8AC3E}">
        <p14:creationId xmlns:p14="http://schemas.microsoft.com/office/powerpoint/2010/main" val="107057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4E0AF60-5CAB-4627-82B0-7BBCD71D32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9402" y="0"/>
            <a:ext cx="12281402" cy="6886576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Tipos de archivos</a:t>
            </a:r>
          </a:p>
        </p:txBody>
      </p:sp>
      <p:graphicFrame>
        <p:nvGraphicFramePr>
          <p:cNvPr id="4" name="2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65848564"/>
              </p:ext>
            </p:extLst>
          </p:nvPr>
        </p:nvGraphicFramePr>
        <p:xfrm>
          <a:off x="479376" y="1492321"/>
          <a:ext cx="1116124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4167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contenido 4">
            <a:extLst>
              <a:ext uri="{FF2B5EF4-FFF2-40B4-BE49-F238E27FC236}">
                <a16:creationId xmlns:a16="http://schemas.microsoft.com/office/drawing/2014/main" id="{F88736AE-3A92-4EE1-ABE7-2A5944F563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9402" y="0"/>
            <a:ext cx="12281402" cy="6886576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58497" y="120164"/>
            <a:ext cx="10515600" cy="1325563"/>
          </a:xfrm>
        </p:spPr>
        <p:txBody>
          <a:bodyPr/>
          <a:lstStyle/>
          <a:p>
            <a:r>
              <a:rPr lang="es-MX" b="1" dirty="0"/>
              <a:t>Procesos de gestión documental</a:t>
            </a:r>
            <a:endParaRPr lang="es-MX" sz="4000" b="1" dirty="0"/>
          </a:p>
        </p:txBody>
      </p:sp>
      <p:graphicFrame>
        <p:nvGraphicFramePr>
          <p:cNvPr id="4" name="Diagrama 3"/>
          <p:cNvGraphicFramePr/>
          <p:nvPr/>
        </p:nvGraphicFramePr>
        <p:xfrm>
          <a:off x="120715" y="1538786"/>
          <a:ext cx="10133511" cy="3733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8 Rectángulo"/>
          <p:cNvSpPr/>
          <p:nvPr/>
        </p:nvSpPr>
        <p:spPr>
          <a:xfrm>
            <a:off x="-158887" y="3029396"/>
            <a:ext cx="2376264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De la unidad productora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De sus competencias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Del tipo de documentos de archivo que produce.</a:t>
            </a:r>
          </a:p>
        </p:txBody>
      </p:sp>
      <p:sp>
        <p:nvSpPr>
          <p:cNvPr id="6" name="8 Rectángulo"/>
          <p:cNvSpPr/>
          <p:nvPr/>
        </p:nvSpPr>
        <p:spPr>
          <a:xfrm>
            <a:off x="2682154" y="3089639"/>
            <a:ext cx="2201944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Cuadro General de Clasificación Archivística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1400" b="1" dirty="0">
                <a:solidFill>
                  <a:srgbClr val="3333FF"/>
                </a:solidFill>
                <a:latin typeface="Calibri"/>
                <a:cs typeface="Times New Roman" pitchFamily="18" charset="0"/>
              </a:rPr>
              <a:t>Instrumento de Control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8" name="8 Rectángulo">
            <a:extLst>
              <a:ext uri="{FF2B5EF4-FFF2-40B4-BE49-F238E27FC236}">
                <a16:creationId xmlns:a16="http://schemas.microsoft.com/office/drawing/2014/main" id="{77DF4541-C35C-49E3-90EA-7F8E2F90BB7C}"/>
              </a:ext>
            </a:extLst>
          </p:cNvPr>
          <p:cNvSpPr/>
          <p:nvPr/>
        </p:nvSpPr>
        <p:spPr>
          <a:xfrm>
            <a:off x="4953583" y="3029396"/>
            <a:ext cx="30749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Sistema de  ordenamiento  de documentos de archivo conforme </a:t>
            </a:r>
            <a:r>
              <a:rPr lang="es-ES" sz="1400" b="1" dirty="0">
                <a:solidFill>
                  <a:srgbClr val="3366FF"/>
                </a:solidFill>
                <a:latin typeface="Calibri"/>
                <a:cs typeface="Times New Roman" pitchFamily="18" charset="0"/>
              </a:rPr>
              <a:t>al Cuadro General de Clasificación Archivística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alibri"/>
              <a:cs typeface="Times New Roman" pitchFamily="18" charset="0"/>
            </a:endParaRPr>
          </a:p>
        </p:txBody>
      </p:sp>
      <p:sp>
        <p:nvSpPr>
          <p:cNvPr id="12" name="8 Rectángulo">
            <a:extLst>
              <a:ext uri="{FF2B5EF4-FFF2-40B4-BE49-F238E27FC236}">
                <a16:creationId xmlns:a16="http://schemas.microsoft.com/office/drawing/2014/main" id="{A01A5C37-5FB0-44B9-9CCC-CDE93EAB1105}"/>
              </a:ext>
            </a:extLst>
          </p:cNvPr>
          <p:cNvSpPr/>
          <p:nvPr/>
        </p:nvSpPr>
        <p:spPr>
          <a:xfrm>
            <a:off x="10180362" y="1783604"/>
            <a:ext cx="189092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dirty="0">
                <a:solidFill>
                  <a:srgbClr val="6600FF"/>
                </a:solidFill>
                <a:latin typeface="Calibri"/>
                <a:cs typeface="Times New Roman" pitchFamily="18" charset="0"/>
              </a:rPr>
              <a:t>Instrumento de consulta para el Archivo de Trámite que describe los expedientes que integran las series documentales y permiten su localización 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rgbClr val="6600FF"/>
              </a:solidFill>
              <a:effectLst/>
              <a:uLnTx/>
              <a:uFillTx/>
              <a:latin typeface="Calibri"/>
              <a:cs typeface="Times New Roman" pitchFamily="18" charset="0"/>
            </a:endParaRPr>
          </a:p>
        </p:txBody>
      </p:sp>
      <p:sp>
        <p:nvSpPr>
          <p:cNvPr id="15" name="8 Rectángulo">
            <a:extLst>
              <a:ext uri="{FF2B5EF4-FFF2-40B4-BE49-F238E27FC236}">
                <a16:creationId xmlns:a16="http://schemas.microsoft.com/office/drawing/2014/main" id="{5AFA1B24-131C-4515-A68B-0C01EDE988CD}"/>
              </a:ext>
            </a:extLst>
          </p:cNvPr>
          <p:cNvSpPr/>
          <p:nvPr/>
        </p:nvSpPr>
        <p:spPr>
          <a:xfrm>
            <a:off x="10254226" y="4582870"/>
            <a:ext cx="189092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dirty="0">
                <a:solidFill>
                  <a:srgbClr val="9933FF"/>
                </a:solidFill>
                <a:latin typeface="Calibri"/>
                <a:cs typeface="Times New Roman" pitchFamily="18" charset="0"/>
              </a:rPr>
              <a:t>Instrumento de consulta para el Archivo de Concentración que describe los expedientes que integran las series documentales para su resguardo precautorio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rgbClr val="9933FF"/>
              </a:solidFill>
              <a:effectLst/>
              <a:uLnTx/>
              <a:uFillTx/>
              <a:latin typeface="Calibri"/>
              <a:cs typeface="Times New Roman" pitchFamily="18" charset="0"/>
            </a:endParaRPr>
          </a:p>
        </p:txBody>
      </p:sp>
      <p:sp>
        <p:nvSpPr>
          <p:cNvPr id="17" name="8 Rectángulo">
            <a:extLst>
              <a:ext uri="{FF2B5EF4-FFF2-40B4-BE49-F238E27FC236}">
                <a16:creationId xmlns:a16="http://schemas.microsoft.com/office/drawing/2014/main" id="{11E73ADC-3520-4BCE-8820-BA43F9AE8CDA}"/>
              </a:ext>
            </a:extLst>
          </p:cNvPr>
          <p:cNvSpPr/>
          <p:nvPr/>
        </p:nvSpPr>
        <p:spPr>
          <a:xfrm>
            <a:off x="4616238" y="5511483"/>
            <a:ext cx="276162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dirty="0">
                <a:solidFill>
                  <a:srgbClr val="FF00FF"/>
                </a:solidFill>
                <a:latin typeface="Calibri"/>
                <a:cs typeface="Times New Roman" pitchFamily="18" charset="0"/>
              </a:rPr>
              <a:t>Instrumento de consulta para el Archivo Histórico que describe los expedientes que integran las series documentales para su conservación permanente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Calibri"/>
              <a:cs typeface="Times New Roman" pitchFamily="18" charset="0"/>
            </a:endParaRPr>
          </a:p>
        </p:txBody>
      </p:sp>
      <p:sp>
        <p:nvSpPr>
          <p:cNvPr id="18" name="8 Rectángulo">
            <a:extLst>
              <a:ext uri="{FF2B5EF4-FFF2-40B4-BE49-F238E27FC236}">
                <a16:creationId xmlns:a16="http://schemas.microsoft.com/office/drawing/2014/main" id="{E755A28C-F5EC-4A12-81C0-FB4A08EF47C5}"/>
              </a:ext>
            </a:extLst>
          </p:cNvPr>
          <p:cNvSpPr/>
          <p:nvPr/>
        </p:nvSpPr>
        <p:spPr>
          <a:xfrm>
            <a:off x="1488228" y="5525301"/>
            <a:ext cx="312801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dirty="0">
                <a:solidFill>
                  <a:srgbClr val="CC3399"/>
                </a:solidFill>
                <a:latin typeface="Calibri"/>
                <a:cs typeface="Times New Roman" pitchFamily="18" charset="0"/>
              </a:rPr>
              <a:t>Instrumento de consulta que describe los expedientes que integran las series que por carecer de valores documentales primarios y secundarios, puede eliminarse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rgbClr val="CC3399"/>
              </a:solidFill>
              <a:effectLst/>
              <a:uLnTx/>
              <a:uFillTx/>
              <a:latin typeface="Calibri"/>
              <a:cs typeface="Times New Roman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9653050-81F0-4395-A94E-0336699493BC}"/>
              </a:ext>
            </a:extLst>
          </p:cNvPr>
          <p:cNvSpPr txBox="1"/>
          <p:nvPr/>
        </p:nvSpPr>
        <p:spPr>
          <a:xfrm>
            <a:off x="7671728" y="3737234"/>
            <a:ext cx="345409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CATÁLOGO DE DISPOSICIÓN DOCUMENTAL (Instrumento de control)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398728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6EE022-38A6-4521-9EE0-8834C7A4B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60DE78-592A-4AE8-81BD-92617FBCA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BD8810BA-08E9-4B42-9040-9A48CD5E2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402" y="0"/>
            <a:ext cx="12281402" cy="688657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DBC5C09-79CF-4271-A67D-5E86CBEE17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t="9529" b="6948"/>
          <a:stretch/>
        </p:blipFill>
        <p:spPr>
          <a:xfrm>
            <a:off x="0" y="66754"/>
            <a:ext cx="12113704" cy="675306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E551909-458B-4582-8163-4C3254E398C3}"/>
              </a:ext>
            </a:extLst>
          </p:cNvPr>
          <p:cNvSpPr txBox="1"/>
          <p:nvPr/>
        </p:nvSpPr>
        <p:spPr>
          <a:xfrm>
            <a:off x="7023044" y="1585248"/>
            <a:ext cx="239147" cy="415498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bg1"/>
                </a:solidFill>
              </a:rPr>
              <a:t>DISPOSICIÓN</a:t>
            </a:r>
          </a:p>
          <a:p>
            <a:pPr algn="ctr"/>
            <a:r>
              <a:rPr lang="es-ES" sz="1200" b="1" dirty="0">
                <a:solidFill>
                  <a:schemeClr val="bg1"/>
                </a:solidFill>
              </a:rPr>
              <a:t> DOCUMENTAL</a:t>
            </a:r>
            <a:endParaRPr lang="es-MX" sz="1200" b="1" dirty="0">
              <a:solidFill>
                <a:schemeClr val="bg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5FCABA1-8EC6-4D65-AB23-81A2127E0D3F}"/>
              </a:ext>
            </a:extLst>
          </p:cNvPr>
          <p:cNvSpPr txBox="1"/>
          <p:nvPr/>
        </p:nvSpPr>
        <p:spPr>
          <a:xfrm>
            <a:off x="7324941" y="1519856"/>
            <a:ext cx="1805659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DESTINO FINAL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E3D8AA6-86A1-48C4-B898-2B51C0D3502C}"/>
              </a:ext>
            </a:extLst>
          </p:cNvPr>
          <p:cNvSpPr txBox="1"/>
          <p:nvPr/>
        </p:nvSpPr>
        <p:spPr>
          <a:xfrm>
            <a:off x="7674226" y="365124"/>
            <a:ext cx="781878" cy="5492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3F98B40-9144-41C1-B4BD-040E0EA78327}"/>
              </a:ext>
            </a:extLst>
          </p:cNvPr>
          <p:cNvSpPr txBox="1"/>
          <p:nvPr/>
        </p:nvSpPr>
        <p:spPr>
          <a:xfrm>
            <a:off x="7859149" y="427870"/>
            <a:ext cx="424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GI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9E93FC2-B6E2-4B72-9FE3-1BD89710552E}"/>
              </a:ext>
            </a:extLst>
          </p:cNvPr>
          <p:cNvSpPr txBox="1"/>
          <p:nvPr/>
        </p:nvSpPr>
        <p:spPr>
          <a:xfrm>
            <a:off x="2170307" y="1585248"/>
            <a:ext cx="239147" cy="415498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bg1"/>
                </a:solidFill>
              </a:rPr>
              <a:t>DISPOSICIÓN</a:t>
            </a:r>
          </a:p>
          <a:p>
            <a:pPr algn="ctr"/>
            <a:r>
              <a:rPr lang="es-ES" sz="1200" b="1" dirty="0">
                <a:solidFill>
                  <a:schemeClr val="bg1"/>
                </a:solidFill>
              </a:rPr>
              <a:t> DOCUMENTAL</a:t>
            </a:r>
            <a:endParaRPr lang="es-MX" sz="1200" b="1" dirty="0">
              <a:solidFill>
                <a:schemeClr val="bg1"/>
              </a:solidFill>
            </a:endParaRP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AC7ED8DD-D528-4312-A693-AF76B0C5A8FC}"/>
              </a:ext>
            </a:extLst>
          </p:cNvPr>
          <p:cNvSpPr/>
          <p:nvPr/>
        </p:nvSpPr>
        <p:spPr>
          <a:xfrm>
            <a:off x="2409454" y="1825625"/>
            <a:ext cx="2170307" cy="388186"/>
          </a:xfrm>
          <a:prstGeom prst="rightArrow">
            <a:avLst>
              <a:gd name="adj1" fmla="val 6653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CA8A9429-9964-4B27-8C7D-7466E302B13E}"/>
              </a:ext>
            </a:extLst>
          </p:cNvPr>
          <p:cNvSpPr/>
          <p:nvPr/>
        </p:nvSpPr>
        <p:spPr>
          <a:xfrm>
            <a:off x="7262191" y="1825625"/>
            <a:ext cx="1958308" cy="388186"/>
          </a:xfrm>
          <a:prstGeom prst="rightArrow">
            <a:avLst>
              <a:gd name="adj1" fmla="val 6653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86225170-8F45-42E5-A1A2-7D316160D24A}"/>
              </a:ext>
            </a:extLst>
          </p:cNvPr>
          <p:cNvSpPr/>
          <p:nvPr/>
        </p:nvSpPr>
        <p:spPr>
          <a:xfrm rot="1695694">
            <a:off x="7037290" y="2852825"/>
            <a:ext cx="3309074" cy="388186"/>
          </a:xfrm>
          <a:prstGeom prst="rightArrow">
            <a:avLst>
              <a:gd name="adj1" fmla="val 6653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30138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4">
            <a:extLst>
              <a:ext uri="{FF2B5EF4-FFF2-40B4-BE49-F238E27FC236}">
                <a16:creationId xmlns:a16="http://schemas.microsoft.com/office/drawing/2014/main" id="{120CD9E8-502C-4D84-9DF2-F7C61A999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402" y="0"/>
            <a:ext cx="12281402" cy="6886576"/>
          </a:xfrm>
          <a:prstGeom prst="rect">
            <a:avLst/>
          </a:prstGeom>
        </p:spPr>
      </p:pic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</p:nvPr>
        </p:nvGraphicFramePr>
        <p:xfrm>
          <a:off x="982579" y="2595229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04800" y="365125"/>
            <a:ext cx="11582400" cy="1325563"/>
          </a:xfrm>
        </p:spPr>
        <p:txBody>
          <a:bodyPr>
            <a:normAutofit fontScale="90000"/>
          </a:bodyPr>
          <a:lstStyle/>
          <a:p>
            <a:r>
              <a:rPr lang="es-MX" b="1" dirty="0"/>
              <a:t>INTRUMENTOS DE CONTROL: CUADRO GENERAL DE CLASIFICACIÓN ARCHIVÍSTICA Y CATÁLOGO DE DISPOSICIÓN DOCUMENTAL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613" y="2364456"/>
            <a:ext cx="2140512" cy="150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22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4DF1D3-43EA-46B2-8E22-794B51B61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A5E9E48E-D8F6-423F-A148-0605A39CC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402" y="0"/>
            <a:ext cx="12281402" cy="6886576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462DF249-B369-4928-8AD4-97116499BDFF}"/>
              </a:ext>
            </a:extLst>
          </p:cNvPr>
          <p:cNvSpPr/>
          <p:nvPr/>
        </p:nvSpPr>
        <p:spPr>
          <a:xfrm>
            <a:off x="384313" y="1527698"/>
            <a:ext cx="11423374" cy="3729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Como requisito previo e indispensable tanto la Coordinación de Archivos como los Responsables de Archivo de Trámite deberán conocer la siguiente información de la Institución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Legislación y normatividad aplicable</a:t>
            </a:r>
            <a:endParaRPr lang="es-MX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Reglamentos de fiscalización emitidos por órganos electorales.</a:t>
            </a:r>
            <a:endParaRPr lang="es-MX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Reglamentos internos</a:t>
            </a:r>
            <a:endParaRPr lang="es-MX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Estatutos</a:t>
            </a:r>
            <a:endParaRPr lang="es-MX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Manuales de organización</a:t>
            </a:r>
            <a:endParaRPr lang="es-MX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Procesos y procedimientos (Manuales de Procedimientos)</a:t>
            </a:r>
            <a:endParaRPr lang="es-MX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Mapeo de atribuciones y funciones</a:t>
            </a:r>
            <a:endParaRPr lang="es-MX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Reglas de operación</a:t>
            </a:r>
            <a:endParaRPr lang="es-MX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Declaración de principios</a:t>
            </a:r>
            <a:endParaRPr lang="es-MX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MX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Programas de acción</a:t>
            </a:r>
            <a:endParaRPr lang="es-MX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92635FB2-0B62-4231-954B-AE7F8AB19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7480" y="487310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6259247E-7933-47A4-A4BF-88541E1FFA94}"/>
              </a:ext>
            </a:extLst>
          </p:cNvPr>
          <p:cNvGraphicFramePr>
            <a:graphicFrameLocks noGrp="1"/>
          </p:cNvGraphicFramePr>
          <p:nvPr/>
        </p:nvGraphicFramePr>
        <p:xfrm>
          <a:off x="814317" y="5490031"/>
          <a:ext cx="10563366" cy="12530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3207">
                  <a:extLst>
                    <a:ext uri="{9D8B030D-6E8A-4147-A177-3AD203B41FA5}">
                      <a16:colId xmlns:a16="http://schemas.microsoft.com/office/drawing/2014/main" val="4027292322"/>
                    </a:ext>
                  </a:extLst>
                </a:gridCol>
                <a:gridCol w="2892322">
                  <a:extLst>
                    <a:ext uri="{9D8B030D-6E8A-4147-A177-3AD203B41FA5}">
                      <a16:colId xmlns:a16="http://schemas.microsoft.com/office/drawing/2014/main" val="3846608924"/>
                    </a:ext>
                  </a:extLst>
                </a:gridCol>
                <a:gridCol w="2843801">
                  <a:extLst>
                    <a:ext uri="{9D8B030D-6E8A-4147-A177-3AD203B41FA5}">
                      <a16:colId xmlns:a16="http://schemas.microsoft.com/office/drawing/2014/main" val="2098940835"/>
                    </a:ext>
                  </a:extLst>
                </a:gridCol>
                <a:gridCol w="2484036">
                  <a:extLst>
                    <a:ext uri="{9D8B030D-6E8A-4147-A177-3AD203B41FA5}">
                      <a16:colId xmlns:a16="http://schemas.microsoft.com/office/drawing/2014/main" val="2446320114"/>
                    </a:ext>
                  </a:extLst>
                </a:gridCol>
              </a:tblGrid>
              <a:tr h="4805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FONDO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INSTITUCIÓN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INSTITUCIÓN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INSTITUCIÓN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934587"/>
                  </a:ext>
                </a:extLst>
              </a:tr>
              <a:tr h="3862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SECCIÓN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ATRIBUCIONES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FUNCIONES GENERALES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PROCESOS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721519"/>
                  </a:ext>
                </a:extLst>
              </a:tr>
              <a:tr h="3862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SERIE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FUNCIONES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FUNCIONES ESPECIFICAS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PROCEDIMIENTOS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329004"/>
                  </a:ext>
                </a:extLst>
              </a:tr>
            </a:tbl>
          </a:graphicData>
        </a:graphic>
      </p:graphicFrame>
      <p:sp>
        <p:nvSpPr>
          <p:cNvPr id="14" name="Rectangle 2">
            <a:extLst>
              <a:ext uri="{FF2B5EF4-FFF2-40B4-BE49-F238E27FC236}">
                <a16:creationId xmlns:a16="http://schemas.microsoft.com/office/drawing/2014/main" id="{32C26FA4-3CDB-4733-9250-671BAFD46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2313" y="35226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3B6B774-CCBA-4627-8178-635C43875349}"/>
              </a:ext>
            </a:extLst>
          </p:cNvPr>
          <p:cNvSpPr txBox="1"/>
          <p:nvPr/>
        </p:nvSpPr>
        <p:spPr>
          <a:xfrm>
            <a:off x="116418" y="116548"/>
            <a:ext cx="120755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ELABORACIÓN DE LOS INSTRUMENTOS DE CONTROL: CUADRO GENERAL DE CLASIFICACIÓN ARCHIVÍSTICA Y CATÁLOGO DE DISPOSICIÓN DOCUMENTAL</a:t>
            </a:r>
            <a:endParaRPr lang="es-MX" sz="2800" b="1" dirty="0"/>
          </a:p>
        </p:txBody>
      </p:sp>
    </p:spTree>
    <p:extLst>
      <p:ext uri="{BB962C8B-B14F-4D97-AF65-F5344CB8AC3E}">
        <p14:creationId xmlns:p14="http://schemas.microsoft.com/office/powerpoint/2010/main" val="33751026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Marcador de contenido 4">
            <a:extLst>
              <a:ext uri="{FF2B5EF4-FFF2-40B4-BE49-F238E27FC236}">
                <a16:creationId xmlns:a16="http://schemas.microsoft.com/office/drawing/2014/main" id="{EABEB187-F1A6-4C89-B518-5E6F127D9A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6576"/>
          </a:xfrm>
        </p:spPr>
      </p:pic>
      <p:sp>
        <p:nvSpPr>
          <p:cNvPr id="4" name="Subtítulo 2">
            <a:extLst>
              <a:ext uri="{FF2B5EF4-FFF2-40B4-BE49-F238E27FC236}">
                <a16:creationId xmlns:a16="http://schemas.microsoft.com/office/drawing/2014/main" id="{C38B8BA5-C288-4448-A8E7-A19565031215}"/>
              </a:ext>
            </a:extLst>
          </p:cNvPr>
          <p:cNvSpPr txBox="1">
            <a:spLocks/>
          </p:cNvSpPr>
          <p:nvPr/>
        </p:nvSpPr>
        <p:spPr>
          <a:xfrm>
            <a:off x="260504" y="1762818"/>
            <a:ext cx="3971385" cy="588447"/>
          </a:xfrm>
          <a:prstGeom prst="rect">
            <a:avLst/>
          </a:prstGeom>
        </p:spPr>
        <p:txBody>
          <a:bodyPr vert="horz" lIns="91440" tIns="45721" rIns="91440" bIns="4572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MX" sz="2000" dirty="0">
              <a:solidFill>
                <a:srgbClr val="950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C38B8BA5-C288-4448-A8E7-A19565031215}"/>
              </a:ext>
            </a:extLst>
          </p:cNvPr>
          <p:cNvSpPr txBox="1">
            <a:spLocks/>
          </p:cNvSpPr>
          <p:nvPr/>
        </p:nvSpPr>
        <p:spPr>
          <a:xfrm>
            <a:off x="260504" y="1762818"/>
            <a:ext cx="3971385" cy="588447"/>
          </a:xfrm>
          <a:prstGeom prst="rect">
            <a:avLst/>
          </a:prstGeom>
        </p:spPr>
        <p:txBody>
          <a:bodyPr vert="horz" lIns="91440" tIns="45721" rIns="91440" bIns="4572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MX" sz="2000" dirty="0">
              <a:solidFill>
                <a:srgbClr val="950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C38B8BA5-C288-4448-A8E7-A19565031215}"/>
              </a:ext>
            </a:extLst>
          </p:cNvPr>
          <p:cNvSpPr txBox="1">
            <a:spLocks/>
          </p:cNvSpPr>
          <p:nvPr/>
        </p:nvSpPr>
        <p:spPr>
          <a:xfrm>
            <a:off x="260504" y="1762818"/>
            <a:ext cx="3971385" cy="588447"/>
          </a:xfrm>
          <a:prstGeom prst="rect">
            <a:avLst/>
          </a:prstGeom>
        </p:spPr>
        <p:txBody>
          <a:bodyPr vert="horz" lIns="91440" tIns="45721" rIns="91440" bIns="4572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MX" sz="2000" dirty="0">
              <a:solidFill>
                <a:srgbClr val="950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C38B8BA5-C288-4448-A8E7-A19565031215}"/>
              </a:ext>
            </a:extLst>
          </p:cNvPr>
          <p:cNvSpPr txBox="1">
            <a:spLocks/>
          </p:cNvSpPr>
          <p:nvPr/>
        </p:nvSpPr>
        <p:spPr>
          <a:xfrm>
            <a:off x="550830" y="152479"/>
            <a:ext cx="11031078" cy="1210083"/>
          </a:xfrm>
          <a:prstGeom prst="rect">
            <a:avLst/>
          </a:prstGeom>
        </p:spPr>
        <p:txBody>
          <a:bodyPr vert="horz" lIns="91440" tIns="45721" rIns="91440" bIns="4572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4400" b="1" dirty="0">
                <a:latin typeface="+mj-lt"/>
                <a:ea typeface="+mj-ea"/>
                <a:cs typeface="+mj-cs"/>
              </a:rPr>
              <a:t>¿Cómo se elabora la Clasificación archivística </a:t>
            </a:r>
          </a:p>
          <a:p>
            <a:pPr marL="0" indent="0" algn="ctr">
              <a:buNone/>
            </a:pPr>
            <a:r>
              <a:rPr lang="es-ES" sz="4400" b="1" dirty="0">
                <a:latin typeface="+mj-lt"/>
                <a:ea typeface="+mj-ea"/>
                <a:cs typeface="+mj-cs"/>
              </a:rPr>
              <a:t>de los expedientes?</a:t>
            </a:r>
            <a:endParaRPr lang="es-MX" sz="4400" b="1" dirty="0">
              <a:latin typeface="+mj-lt"/>
              <a:ea typeface="+mj-ea"/>
              <a:cs typeface="+mj-cs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AE257511-8239-4522-878F-A4BDB61575B5}"/>
              </a:ext>
            </a:extLst>
          </p:cNvPr>
          <p:cNvGrpSpPr/>
          <p:nvPr/>
        </p:nvGrpSpPr>
        <p:grpSpPr>
          <a:xfrm>
            <a:off x="2023896" y="1720115"/>
            <a:ext cx="7676465" cy="4840661"/>
            <a:chOff x="4079199" y="1434083"/>
            <a:chExt cx="7676465" cy="4840661"/>
          </a:xfrm>
        </p:grpSpPr>
        <p:graphicFrame>
          <p:nvGraphicFramePr>
            <p:cNvPr id="40" name="7 Marcador de contenido"/>
            <p:cNvGraphicFramePr>
              <a:graphicFrameLocks/>
            </p:cNvGraphicFramePr>
            <p:nvPr/>
          </p:nvGraphicFramePr>
          <p:xfrm>
            <a:off x="5703610" y="1499250"/>
            <a:ext cx="5798422" cy="3599434"/>
          </p:xfrm>
          <a:graphic>
            <a:graphicData uri="http://schemas.openxmlformats.org/drawingml/2006/table">
              <a:tbl>
                <a:tblPr firstRow="1" firstCol="1" bandRow="1">
                  <a:tableStyleId>{5C22544A-7EE6-4342-B048-85BDC9FD1C3A}</a:tableStyleId>
                </a:tblPr>
                <a:tblGrid>
                  <a:gridCol w="50124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5297182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280035">
                  <a:tc gridSpan="2">
                    <a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es-MX" sz="1600" dirty="0">
                            <a:effectLst/>
                          </a:rPr>
                          <a:t>Archivo General de la Nación</a:t>
                        </a:r>
                        <a:endParaRPr lang="es-MX" sz="16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4450" marR="44450" marT="0" marB="0" anchor="ctr">
                      <a:solidFill>
                        <a:schemeClr val="accent2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endParaRPr lang="es-MX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280035"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es-MX" sz="1600" dirty="0">
                            <a:effectLst/>
                          </a:rPr>
                          <a:t>4S</a:t>
                        </a:r>
                        <a:endParaRPr lang="es-MX" sz="16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4450" marR="44450" marT="0" marB="0" anchor="ctr">
                      <a:solidFill>
                        <a:schemeClr val="accent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es-MX" sz="1600" dirty="0">
                            <a:effectLst/>
                          </a:rPr>
                          <a:t>Consultoría y Control técnico archivístico</a:t>
                        </a:r>
                        <a:endParaRPr lang="es-MX" sz="16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4450" marR="44450" marT="0" marB="0" anchor="ctr"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487680"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es-MX" sz="1600" dirty="0">
                            <a:effectLst/>
                          </a:rPr>
                          <a:t>4S.1</a:t>
                        </a:r>
                        <a:endParaRPr lang="es-MX" sz="16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4450" marR="44450" marT="0" marB="0" anchor="ctr">
                      <a:solidFill>
                        <a:schemeClr val="accent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es-MX" sz="1600" dirty="0">
                            <a:effectLst/>
                          </a:rPr>
                          <a:t>Disposiciones en la materia de consultoría y control técnico archivístico</a:t>
                        </a:r>
                        <a:endParaRPr lang="es-MX" sz="16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4450" marR="44450" marT="0" marB="0" anchor="ctr"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487680"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es-MX" sz="1600" dirty="0">
                            <a:effectLst/>
                          </a:rPr>
                          <a:t>4S.2</a:t>
                        </a:r>
                        <a:endParaRPr lang="es-MX" sz="16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4450" marR="44450" marT="0" marB="0" anchor="ctr">
                      <a:solidFill>
                        <a:schemeClr val="accent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es-MX" sz="1600" dirty="0">
                            <a:effectLst/>
                          </a:rPr>
                          <a:t>Programas y proyectos en la materia de consultoría y control técnico archivístico</a:t>
                        </a:r>
                        <a:endParaRPr lang="es-MX" sz="16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4450" marR="44450" marT="0" marB="0" anchor="ctr"/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487680"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es-MX" sz="1600" dirty="0">
                            <a:effectLst/>
                          </a:rPr>
                          <a:t>4S.3</a:t>
                        </a:r>
                        <a:endParaRPr lang="es-MX" sz="16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4450" marR="44450" marT="0" marB="0" anchor="ctr">
                      <a:solidFill>
                        <a:schemeClr val="accent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es-MX" sz="1600" dirty="0">
                            <a:effectLst/>
                          </a:rPr>
                          <a:t>Registro de responsables de las áreas coordinadoras de archivo</a:t>
                        </a:r>
                        <a:endParaRPr lang="es-MX" sz="16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4450" marR="44450" marT="0" marB="0" anchor="ctr"/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487680"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es-MX" sz="1600" dirty="0">
                            <a:effectLst/>
                          </a:rPr>
                          <a:t>4S.4</a:t>
                        </a:r>
                        <a:endParaRPr lang="es-MX" sz="16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4450" marR="44450" marT="0" marB="0" anchor="ctr">
                      <a:solidFill>
                        <a:schemeClr val="accent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es-MX" sz="1600" dirty="0">
                            <a:effectLst/>
                          </a:rPr>
                          <a:t>Asesoría archivística</a:t>
                        </a:r>
                        <a:endParaRPr lang="es-MX" sz="16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4450" marR="44450" marT="0" marB="0" anchor="ctr"/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487680"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es-MX" sz="1600" dirty="0">
                            <a:effectLst/>
                          </a:rPr>
                          <a:t>4S.5</a:t>
                        </a:r>
                        <a:endParaRPr lang="es-MX" sz="16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4450" marR="44450" marT="0" marB="0" anchor="ctr">
                      <a:solidFill>
                        <a:schemeClr val="accent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es-MX" sz="1600" dirty="0">
                            <a:effectLst/>
                          </a:rPr>
                          <a:t>Capacitación archivística</a:t>
                        </a:r>
                        <a:endParaRPr lang="es-MX" sz="16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4450" marR="44450" marT="0" marB="0" anchor="ctr"/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487680"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es-MX" sz="1600" dirty="0">
                            <a:effectLst/>
                          </a:rPr>
                          <a:t>4S.6</a:t>
                        </a:r>
                        <a:endParaRPr lang="es-MX" sz="16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4450" marR="44450" marT="0" marB="0" anchor="ctr">
                      <a:solidFill>
                        <a:schemeClr val="accent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es-MX" sz="1600" dirty="0">
                            <a:effectLst/>
                          </a:rPr>
                          <a:t>Inspección archivística</a:t>
                        </a:r>
                        <a:endParaRPr lang="es-MX" sz="1600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44450" marR="44450" marT="0" marB="0" anchor="ctr"/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</a:tbl>
            </a:graphicData>
          </a:graphic>
        </p:graphicFrame>
        <p:cxnSp>
          <p:nvCxnSpPr>
            <p:cNvPr id="41" name="1 Conector recto de flecha"/>
            <p:cNvCxnSpPr/>
            <p:nvPr/>
          </p:nvCxnSpPr>
          <p:spPr>
            <a:xfrm>
              <a:off x="4815370" y="1642512"/>
              <a:ext cx="10668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6 Conector recto de flecha"/>
            <p:cNvCxnSpPr/>
            <p:nvPr/>
          </p:nvCxnSpPr>
          <p:spPr>
            <a:xfrm>
              <a:off x="4851619" y="4378816"/>
              <a:ext cx="88582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5"/>
            <p:cNvSpPr>
              <a:spLocks noChangeArrowheads="1"/>
            </p:cNvSpPr>
            <p:nvPr/>
          </p:nvSpPr>
          <p:spPr bwMode="auto">
            <a:xfrm>
              <a:off x="4107216" y="1434083"/>
              <a:ext cx="744403" cy="615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Fondo</a:t>
              </a:r>
              <a:endParaRPr kumimoji="0" lang="es-MX" alt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MX" altLang="es-MX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Rectangle 6"/>
            <p:cNvSpPr>
              <a:spLocks noChangeArrowheads="1"/>
            </p:cNvSpPr>
            <p:nvPr/>
          </p:nvSpPr>
          <p:spPr bwMode="auto">
            <a:xfrm>
              <a:off x="4079199" y="2302193"/>
              <a:ext cx="950325" cy="615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tabLst>
                  <a:tab pos="457200" algn="ct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tabLst>
                  <a:tab pos="457200" algn="ct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tabLst>
                  <a:tab pos="457200" algn="ct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tabLst>
                  <a:tab pos="457200" algn="ct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tabLst>
                  <a:tab pos="457200" algn="ct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57200" algn="ct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57200" algn="ct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57200" algn="ct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57200" algn="ct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ctr"/>
                </a:tabLst>
              </a:pPr>
              <a:r>
                <a:rPr kumimoji="0" lang="es-MX" altLang="es-MX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Sección</a:t>
              </a:r>
              <a:endParaRPr kumimoji="0" lang="es-MX" alt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ctr"/>
                </a:tabLst>
              </a:pPr>
              <a:endParaRPr kumimoji="0" lang="es-MX" altLang="es-MX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Rectangle 7"/>
            <p:cNvSpPr>
              <a:spLocks noChangeArrowheads="1"/>
            </p:cNvSpPr>
            <p:nvPr/>
          </p:nvSpPr>
          <p:spPr bwMode="auto">
            <a:xfrm>
              <a:off x="4232897" y="4146534"/>
              <a:ext cx="796627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tabLst>
                  <a:tab pos="457200" algn="ct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tabLst>
                  <a:tab pos="457200" algn="ct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tabLst>
                  <a:tab pos="457200" algn="ct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tabLst>
                  <a:tab pos="457200" algn="ct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tabLst>
                  <a:tab pos="457200" algn="ct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57200" algn="ct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57200" algn="ct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57200" algn="ct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57200" algn="ct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ctr"/>
                </a:tabLst>
              </a:pPr>
              <a:r>
                <a:rPr kumimoji="0" lang="es-MX" altLang="es-MX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Serie</a:t>
              </a:r>
              <a:br>
                <a:rPr kumimoji="0" lang="es-MX" altLang="es-MX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endParaRPr kumimoji="0" lang="es-MX" alt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46" name="15 Conector angular"/>
            <p:cNvCxnSpPr/>
            <p:nvPr/>
          </p:nvCxnSpPr>
          <p:spPr>
            <a:xfrm flipV="1">
              <a:off x="4851619" y="1873054"/>
              <a:ext cx="838727" cy="587674"/>
            </a:xfrm>
            <a:prstGeom prst="bentConnector3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16 Rectángulo"/>
            <p:cNvSpPr/>
            <p:nvPr/>
          </p:nvSpPr>
          <p:spPr>
            <a:xfrm>
              <a:off x="7441707" y="5088234"/>
              <a:ext cx="247959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2400" b="1" dirty="0"/>
                <a:t>AGN/4S.5/7/2016</a:t>
              </a:r>
              <a:endParaRPr lang="es-MX" sz="2400" dirty="0"/>
            </a:p>
          </p:txBody>
        </p:sp>
        <p:cxnSp>
          <p:nvCxnSpPr>
            <p:cNvPr id="48" name="7 Conector recto de flecha"/>
            <p:cNvCxnSpPr/>
            <p:nvPr/>
          </p:nvCxnSpPr>
          <p:spPr>
            <a:xfrm flipH="1">
              <a:off x="6505984" y="5412315"/>
              <a:ext cx="1038225" cy="52387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8 Conector recto de flecha"/>
            <p:cNvCxnSpPr/>
            <p:nvPr/>
          </p:nvCxnSpPr>
          <p:spPr>
            <a:xfrm flipH="1">
              <a:off x="7874022" y="5412315"/>
              <a:ext cx="495300" cy="52387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9 Conector recto de flecha"/>
            <p:cNvCxnSpPr/>
            <p:nvPr/>
          </p:nvCxnSpPr>
          <p:spPr>
            <a:xfrm flipH="1">
              <a:off x="8681502" y="5471205"/>
              <a:ext cx="1" cy="52387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11 Conector recto de flecha"/>
            <p:cNvCxnSpPr/>
            <p:nvPr/>
          </p:nvCxnSpPr>
          <p:spPr>
            <a:xfrm>
              <a:off x="8954256" y="5442665"/>
              <a:ext cx="432048" cy="46317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12 Conector recto de flecha"/>
            <p:cNvCxnSpPr/>
            <p:nvPr/>
          </p:nvCxnSpPr>
          <p:spPr>
            <a:xfrm>
              <a:off x="9818352" y="5402189"/>
              <a:ext cx="1406397" cy="56208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22 CuadroTexto"/>
            <p:cNvSpPr txBox="1"/>
            <p:nvPr/>
          </p:nvSpPr>
          <p:spPr>
            <a:xfrm>
              <a:off x="6073936" y="5891642"/>
              <a:ext cx="7720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600" b="1" dirty="0"/>
                <a:t>Fondo</a:t>
              </a:r>
              <a:r>
                <a:rPr lang="es-MX" dirty="0"/>
                <a:t> </a:t>
              </a:r>
            </a:p>
          </p:txBody>
        </p:sp>
        <p:sp>
          <p:nvSpPr>
            <p:cNvPr id="54" name="23 CuadroTexto"/>
            <p:cNvSpPr txBox="1"/>
            <p:nvPr/>
          </p:nvSpPr>
          <p:spPr>
            <a:xfrm>
              <a:off x="7445485" y="5922420"/>
              <a:ext cx="8290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600" b="1" dirty="0"/>
                <a:t>Sección</a:t>
              </a:r>
            </a:p>
          </p:txBody>
        </p:sp>
        <p:sp>
          <p:nvSpPr>
            <p:cNvPr id="55" name="24 CuadroTexto"/>
            <p:cNvSpPr txBox="1"/>
            <p:nvPr/>
          </p:nvSpPr>
          <p:spPr>
            <a:xfrm>
              <a:off x="8405027" y="5936190"/>
              <a:ext cx="6110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600" b="1" dirty="0"/>
                <a:t>Serie</a:t>
              </a:r>
            </a:p>
          </p:txBody>
        </p:sp>
        <p:sp>
          <p:nvSpPr>
            <p:cNvPr id="56" name="25 CuadroTexto"/>
            <p:cNvSpPr txBox="1"/>
            <p:nvPr/>
          </p:nvSpPr>
          <p:spPr>
            <a:xfrm>
              <a:off x="9305217" y="5907031"/>
              <a:ext cx="17399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600" b="1" dirty="0"/>
                <a:t>No. de Expediente</a:t>
              </a:r>
            </a:p>
          </p:txBody>
        </p:sp>
        <p:sp>
          <p:nvSpPr>
            <p:cNvPr id="57" name="26 CuadroTexto"/>
            <p:cNvSpPr txBox="1"/>
            <p:nvPr/>
          </p:nvSpPr>
          <p:spPr>
            <a:xfrm>
              <a:off x="11224749" y="5921758"/>
              <a:ext cx="5309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600" b="1" dirty="0"/>
                <a:t>Año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24229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4">
            <a:extLst>
              <a:ext uri="{FF2B5EF4-FFF2-40B4-BE49-F238E27FC236}">
                <a16:creationId xmlns:a16="http://schemas.microsoft.com/office/drawing/2014/main" id="{830CF4A2-27ED-4DFD-903F-5C7BD04B40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9402" y="0"/>
            <a:ext cx="12281402" cy="6886576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Catálogo de Disposición Documental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200150" y="1740280"/>
            <a:ext cx="10153650" cy="1325563"/>
          </a:xfrm>
          <a:prstGeom prst="rect">
            <a:avLst/>
          </a:prstGeom>
          <a:solidFill>
            <a:srgbClr val="BB215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20000"/>
              <a:buFont typeface="Times" pitchFamily="18" charset="0"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Arial" charset="0"/>
              </a:rPr>
              <a:t>Es</a:t>
            </a:r>
            <a:r>
              <a:rPr kumimoji="0" lang="es-ES" sz="2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Arial" charset="0"/>
              </a:rPr>
              <a:t> el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Arial" charset="0"/>
              </a:rPr>
              <a:t> registro general y sistemático que establece los </a:t>
            </a:r>
            <a:r>
              <a:rPr kumimoji="0" lang="es-ES" sz="22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Arial" charset="0"/>
              </a:rPr>
              <a:t>valores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Arial" charset="0"/>
              </a:rPr>
              <a:t> documentales, la </a:t>
            </a:r>
            <a:r>
              <a:rPr kumimoji="0" lang="es-ES" sz="22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Arial" charset="0"/>
              </a:rPr>
              <a:t>vigencia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Arial" charset="0"/>
              </a:rPr>
              <a:t> documental, los </a:t>
            </a:r>
            <a:r>
              <a:rPr kumimoji="0" lang="es-ES" sz="22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Arial" charset="0"/>
              </a:rPr>
              <a:t>plazos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Arial" charset="0"/>
              </a:rPr>
              <a:t> de conservación y </a:t>
            </a:r>
            <a:r>
              <a:rPr kumimoji="0" lang="es-ES" sz="22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Arial" charset="0"/>
              </a:rPr>
              <a:t>disposición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Arial" charset="0"/>
              </a:rPr>
              <a:t> documental</a:t>
            </a:r>
            <a:endParaRPr kumimoji="0" lang="es-MX" altLang="es-MX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Arial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184611" y="454221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2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anose="020B0604020202020204" pitchFamily="34" charset="0"/>
              </a:rPr>
              <a:t>LGA,</a:t>
            </a:r>
            <a:r>
              <a:rPr kumimoji="0" lang="es-MX" sz="1600" b="0" i="0" u="none" strike="noStrike" kern="1200" cap="none" spc="0" normalizeH="0" noProof="0" dirty="0">
                <a:ln>
                  <a:noFill/>
                </a:ln>
                <a:solidFill>
                  <a:srgbClr val="808080">
                    <a:lumMod val="2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anose="020B0604020202020204" pitchFamily="34" charset="0"/>
              </a:rPr>
              <a:t> articulo 4, frac. XIII</a:t>
            </a: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25000"/>
                </a:srgbClr>
              </a:solidFill>
              <a:effectLst/>
              <a:uLnTx/>
              <a:uFillTx/>
              <a:latin typeface="Arial Narrow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2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anose="020B0604020202020204" pitchFamily="34" charset="0"/>
              </a:rPr>
              <a:t>Lineamiento cuarto, inciso IX </a:t>
            </a:r>
            <a:r>
              <a:rPr kumimoji="0" lang="es-MX" sz="1600" b="0" i="1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25000"/>
                  </a:srgb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anose="020B0604020202020204" pitchFamily="34" charset="0"/>
              </a:rPr>
              <a:t>(Lineamientos  para la organización y conservación de archivos. SNT)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Bocadillo: ovalado 8"/>
          <p:cNvSpPr/>
          <p:nvPr/>
        </p:nvSpPr>
        <p:spPr>
          <a:xfrm>
            <a:off x="911424" y="3645024"/>
            <a:ext cx="2304256" cy="1728192"/>
          </a:xfrm>
          <a:prstGeom prst="wedgeEllipseCallout">
            <a:avLst>
              <a:gd name="adj1" fmla="val 68052"/>
              <a:gd name="adj2" fmla="val -64125"/>
            </a:avLst>
          </a:prstGeom>
          <a:solidFill>
            <a:srgbClr val="FFC000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tx2"/>
                </a:solidFill>
              </a:rPr>
              <a:t>Obligación de Transparencia</a:t>
            </a:r>
            <a:endParaRPr lang="es-MX" sz="1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/>
              <a:cs typeface="Times New Roman"/>
            </a:endParaRPr>
          </a:p>
          <a:p>
            <a:pPr algn="ctr"/>
            <a:r>
              <a:rPr lang="es-MX" sz="1400" b="1" dirty="0">
                <a:solidFill>
                  <a:schemeClr val="tx2"/>
                </a:solidFill>
              </a:rPr>
              <a:t>LGTAIP, art. 70, fracción XLV</a:t>
            </a:r>
            <a:r>
              <a:rPr lang="es-MX" dirty="0"/>
              <a:t>     </a:t>
            </a:r>
          </a:p>
        </p:txBody>
      </p:sp>
    </p:spTree>
    <p:extLst>
      <p:ext uri="{BB962C8B-B14F-4D97-AF65-F5344CB8AC3E}">
        <p14:creationId xmlns:p14="http://schemas.microsoft.com/office/powerpoint/2010/main" val="334424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4">
            <a:extLst>
              <a:ext uri="{FF2B5EF4-FFF2-40B4-BE49-F238E27FC236}">
                <a16:creationId xmlns:a16="http://schemas.microsoft.com/office/drawing/2014/main" id="{6027A8A9-64DF-40F2-BDCF-1E757D0B9F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9402" y="0"/>
            <a:ext cx="12281402" cy="6886576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3499" y="0"/>
            <a:ext cx="10515600" cy="1325563"/>
          </a:xfrm>
        </p:spPr>
        <p:txBody>
          <a:bodyPr/>
          <a:lstStyle/>
          <a:p>
            <a:pPr algn="ctr"/>
            <a:r>
              <a:rPr lang="es-MX" altLang="es-MX" b="1" dirty="0"/>
              <a:t>Valores primarios</a:t>
            </a:r>
            <a:endParaRPr lang="es-MX" b="1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962507" y="1307486"/>
            <a:ext cx="8126413" cy="18759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just">
              <a:defRPr/>
            </a:pPr>
            <a:r>
              <a:rPr lang="es-MX" sz="2000" b="1" dirty="0">
                <a:solidFill>
                  <a:srgbClr val="000000"/>
                </a:solidFill>
                <a:latin typeface="+mn-lt"/>
              </a:rPr>
              <a:t>Administrativo</a:t>
            </a:r>
          </a:p>
          <a:p>
            <a:pPr algn="just">
              <a:defRPr/>
            </a:pPr>
            <a:r>
              <a:rPr lang="es-MX" sz="2000" dirty="0">
                <a:solidFill>
                  <a:srgbClr val="000000"/>
                </a:solidFill>
                <a:latin typeface="+mn-lt"/>
              </a:rPr>
              <a:t>Reflejan las </a:t>
            </a:r>
            <a:r>
              <a:rPr lang="es-MX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actividades rutinarias </a:t>
            </a:r>
            <a:r>
              <a:rPr lang="es-MX" sz="2000" dirty="0">
                <a:solidFill>
                  <a:srgbClr val="000000"/>
                </a:solidFill>
                <a:latin typeface="+mn-lt"/>
              </a:rPr>
              <a:t>documentales de la Institución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es-MX" sz="2000" i="1" dirty="0">
                <a:solidFill>
                  <a:srgbClr val="000000"/>
                </a:solidFill>
                <a:latin typeface="+mn-lt"/>
              </a:rPr>
              <a:t>oficios administrativos,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es-MX" sz="2000" i="1" dirty="0">
                <a:solidFill>
                  <a:srgbClr val="000000"/>
                </a:solidFill>
                <a:latin typeface="+mn-lt"/>
              </a:rPr>
              <a:t> circulares, memorándum,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es-MX" sz="2000" i="1" dirty="0">
                <a:solidFill>
                  <a:srgbClr val="000000"/>
                </a:solidFill>
                <a:latin typeface="+mn-lt"/>
              </a:rPr>
              <a:t> trámites relacionados con proyectos, planes, presupuestos, etc.</a:t>
            </a:r>
            <a:endParaRPr lang="es-MX" sz="2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" name="9 Rectángulo"/>
          <p:cNvSpPr>
            <a:spLocks noChangeArrowheads="1"/>
          </p:cNvSpPr>
          <p:nvPr/>
        </p:nvSpPr>
        <p:spPr bwMode="auto">
          <a:xfrm>
            <a:off x="1949126" y="3234040"/>
            <a:ext cx="4103687" cy="2659063"/>
          </a:xfrm>
          <a:prstGeom prst="rect">
            <a:avLst/>
          </a:prstGeom>
          <a:solidFill>
            <a:srgbClr val="BBE0E3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120000"/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20000"/>
              <a:buFont typeface="Times" pitchFamily="18" charset="0"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charset="0"/>
              </a:rPr>
              <a:t>Fiscal o contable</a:t>
            </a:r>
          </a:p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20000"/>
              <a:buFont typeface="Times" pitchFamily="18" charset="0"/>
              <a:buNone/>
              <a:tabLst/>
              <a:defRPr/>
            </a:pPr>
            <a:r>
              <a:rPr kumimoji="0" lang="es-ES" altLang="es-MX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charset="0"/>
              </a:rPr>
              <a:t>Sirven para comprobar el </a:t>
            </a:r>
            <a:r>
              <a:rPr kumimoji="0" lang="es-ES" altLang="es-MX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cs typeface="Arial" charset="0"/>
              </a:rPr>
              <a:t>origen, distribución y uso </a:t>
            </a:r>
            <a:r>
              <a:rPr kumimoji="0" lang="es-ES" altLang="es-MX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charset="0"/>
              </a:rPr>
              <a:t>de los recursos financieros.</a:t>
            </a:r>
          </a:p>
          <a:p>
            <a:pPr marL="342900" marR="0" lvl="0" indent="-342900" algn="just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s-MX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charset="0"/>
              </a:rPr>
              <a:t>Libros de Contabilidad</a:t>
            </a:r>
          </a:p>
          <a:p>
            <a:pPr marL="342900" marR="0" lvl="0" indent="-342900" algn="just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s-MX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charset="0"/>
              </a:rPr>
              <a:t>Registros Contables</a:t>
            </a:r>
          </a:p>
          <a:p>
            <a:pPr marL="342900" marR="0" lvl="0" indent="-342900" algn="just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s-MX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charset="0"/>
              </a:rPr>
              <a:t>Documentación        Comprobatoria del Ingreso</a:t>
            </a:r>
            <a:endParaRPr kumimoji="0" lang="es-MX" altLang="es-MX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cs typeface="Aparajita" pitchFamily="34" charset="0"/>
            </a:endParaRPr>
          </a:p>
        </p:txBody>
      </p:sp>
      <p:sp>
        <p:nvSpPr>
          <p:cNvPr id="9" name="11 Rectángulo"/>
          <p:cNvSpPr>
            <a:spLocks noChangeArrowheads="1"/>
          </p:cNvSpPr>
          <p:nvPr/>
        </p:nvSpPr>
        <p:spPr bwMode="auto">
          <a:xfrm>
            <a:off x="6145763" y="3234039"/>
            <a:ext cx="3943158" cy="2665345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120000"/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99CC00"/>
              </a:buClr>
              <a:buFont typeface="Times" pitchFamily="18" charset="0"/>
              <a:buNone/>
              <a:defRPr/>
            </a:pPr>
            <a:r>
              <a:rPr lang="es-ES" sz="2000" b="1" dirty="0">
                <a:solidFill>
                  <a:srgbClr val="000000"/>
                </a:solidFill>
                <a:latin typeface="+mn-lt"/>
                <a:cs typeface="Arial" charset="0"/>
              </a:rPr>
              <a:t>Legal o jurídico</a:t>
            </a:r>
          </a:p>
          <a:p>
            <a:pPr fontAlgn="base">
              <a:spcAft>
                <a:spcPct val="0"/>
              </a:spcAft>
              <a:buClr>
                <a:srgbClr val="99CC00"/>
              </a:buClr>
              <a:buFont typeface="Times" pitchFamily="18" charset="0"/>
              <a:buNone/>
              <a:defRPr/>
            </a:pPr>
            <a:r>
              <a:rPr lang="es-E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Disposiciones del Estado </a:t>
            </a:r>
            <a:r>
              <a:rPr lang="es-ES" sz="2000" dirty="0">
                <a:solidFill>
                  <a:srgbClr val="000000"/>
                </a:solidFill>
                <a:latin typeface="+mn-lt"/>
                <a:cs typeface="Arial" charset="0"/>
              </a:rPr>
              <a:t>que afectan al orden general.</a:t>
            </a:r>
          </a:p>
          <a:p>
            <a:pPr marL="342900" indent="-342900" fontAlgn="base">
              <a:spcAft>
                <a:spcPct val="0"/>
              </a:spcAft>
              <a:buClrTx/>
              <a:buFont typeface="Wingdings" panose="05000000000000000000" pitchFamily="2" charset="2"/>
              <a:buChar char="ü"/>
              <a:defRPr/>
            </a:pPr>
            <a:r>
              <a:rPr lang="es-ES" sz="1800" dirty="0">
                <a:solidFill>
                  <a:srgbClr val="000000"/>
                </a:solidFill>
                <a:latin typeface="+mn-lt"/>
                <a:cs typeface="Arial" charset="0"/>
              </a:rPr>
              <a:t>Contratos legales</a:t>
            </a:r>
          </a:p>
          <a:p>
            <a:pPr marL="342900" indent="-342900" fontAlgn="base">
              <a:spcAft>
                <a:spcPct val="0"/>
              </a:spcAft>
              <a:buClrTx/>
              <a:buFont typeface="Wingdings" panose="05000000000000000000" pitchFamily="2" charset="2"/>
              <a:buChar char="ü"/>
              <a:defRPr/>
            </a:pPr>
            <a:r>
              <a:rPr lang="es-ES" sz="1800" dirty="0">
                <a:solidFill>
                  <a:srgbClr val="000000"/>
                </a:solidFill>
                <a:latin typeface="+mn-lt"/>
                <a:cs typeface="Arial" charset="0"/>
              </a:rPr>
              <a:t>Documentos notariales</a:t>
            </a:r>
          </a:p>
          <a:p>
            <a:pPr marL="342900" indent="-342900" fontAlgn="base">
              <a:spcAft>
                <a:spcPct val="0"/>
              </a:spcAft>
              <a:buClrTx/>
              <a:buFont typeface="Wingdings" panose="05000000000000000000" pitchFamily="2" charset="2"/>
              <a:buChar char="ü"/>
              <a:defRPr/>
            </a:pPr>
            <a:r>
              <a:rPr lang="es-ES" sz="1800" dirty="0">
                <a:solidFill>
                  <a:srgbClr val="000000"/>
                </a:solidFill>
                <a:latin typeface="+mn-lt"/>
                <a:cs typeface="Arial" charset="0"/>
              </a:rPr>
              <a:t>Escritura o una acta constitutiva</a:t>
            </a:r>
          </a:p>
          <a:p>
            <a:pPr marL="342900" indent="-342900" fontAlgn="base">
              <a:spcAft>
                <a:spcPct val="0"/>
              </a:spcAft>
              <a:buClrTx/>
              <a:buFont typeface="Wingdings" panose="05000000000000000000" pitchFamily="2" charset="2"/>
              <a:buChar char="ü"/>
              <a:defRPr/>
            </a:pPr>
            <a:r>
              <a:rPr lang="es-ES" sz="1800" dirty="0">
                <a:solidFill>
                  <a:srgbClr val="000000"/>
                </a:solidFill>
                <a:latin typeface="+mn-lt"/>
                <a:cs typeface="Arial" charset="0"/>
              </a:rPr>
              <a:t>Juicios laborales, fiscales, etc.</a:t>
            </a:r>
          </a:p>
          <a:p>
            <a:pPr marL="342900" indent="-342900" fontAlgn="base">
              <a:spcAft>
                <a:spcPct val="0"/>
              </a:spcAft>
              <a:buClr>
                <a:srgbClr val="7030A0"/>
              </a:buClr>
              <a:buFont typeface="Wingdings" panose="05000000000000000000" pitchFamily="2" charset="2"/>
              <a:buChar char="ü"/>
              <a:defRPr/>
            </a:pPr>
            <a:endParaRPr lang="es-ES" sz="1400" dirty="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21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Plazos de la Ley General de Archivos </a:t>
            </a:r>
            <a:br>
              <a:rPr lang="es-MX" dirty="0"/>
            </a:br>
            <a:r>
              <a:rPr lang="es-MX" dirty="0"/>
              <a:t>(Transitorios)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06" y="1154762"/>
            <a:ext cx="11601450" cy="543200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D31295B-1D0B-4D6E-9681-3CF7DBB8F73A}"/>
              </a:ext>
            </a:extLst>
          </p:cNvPr>
          <p:cNvSpPr txBox="1"/>
          <p:nvPr/>
        </p:nvSpPr>
        <p:spPr>
          <a:xfrm>
            <a:off x="6284686" y="1814285"/>
            <a:ext cx="4499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b="1" dirty="0"/>
              <a:t>15</a:t>
            </a:r>
            <a:endParaRPr lang="es-MX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3E17E1C-9D5D-408F-BA4A-A2EE8D026A72}"/>
              </a:ext>
            </a:extLst>
          </p:cNvPr>
          <p:cNvSpPr txBox="1"/>
          <p:nvPr/>
        </p:nvSpPr>
        <p:spPr>
          <a:xfrm>
            <a:off x="10355944" y="1154762"/>
            <a:ext cx="4499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b="1" dirty="0"/>
              <a:t>15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422698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4">
            <a:extLst>
              <a:ext uri="{FF2B5EF4-FFF2-40B4-BE49-F238E27FC236}">
                <a16:creationId xmlns:a16="http://schemas.microsoft.com/office/drawing/2014/main" id="{B0CADE6C-1646-4328-AE8A-EE6A23C7E6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9402" y="0"/>
            <a:ext cx="12281402" cy="6886576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3499" y="181687"/>
            <a:ext cx="10515600" cy="1325563"/>
          </a:xfrm>
        </p:spPr>
        <p:txBody>
          <a:bodyPr/>
          <a:lstStyle/>
          <a:p>
            <a:pPr algn="ctr"/>
            <a:r>
              <a:rPr lang="es-MX" altLang="es-MX" b="1" dirty="0"/>
              <a:t>Valores secundarios</a:t>
            </a:r>
            <a:endParaRPr lang="es-MX" b="1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927506" y="1700084"/>
            <a:ext cx="8351838" cy="15113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Font typeface="Arial" panose="020B0604020202020204" pitchFamily="34" charset="0"/>
              <a:buNone/>
              <a:defRPr/>
            </a:pPr>
            <a:endParaRPr lang="es-ES" sz="900" dirty="0"/>
          </a:p>
          <a:p>
            <a:pPr marL="85725" indent="0" algn="ctr">
              <a:buFont typeface="Arial" panose="020B0604020202020204" pitchFamily="34" charset="0"/>
              <a:buNone/>
              <a:defRPr/>
            </a:pPr>
            <a:r>
              <a:rPr lang="es-ES" sz="2400" b="1" dirty="0"/>
              <a:t>Informativo – Testimonial - Evidencial </a:t>
            </a:r>
          </a:p>
          <a:p>
            <a:pPr marL="85725" indent="0" algn="ctr">
              <a:buFont typeface="Arial" panose="020B0604020202020204" pitchFamily="34" charset="0"/>
              <a:buNone/>
              <a:defRPr/>
            </a:pPr>
            <a:r>
              <a:rPr lang="es-ES" sz="2400" dirty="0"/>
              <a:t>Son los valores que deben contener los documentos para ser considerados históricos y de conservación permanente</a:t>
            </a:r>
            <a:r>
              <a:rPr lang="es-ES" sz="2000" dirty="0"/>
              <a:t>. </a:t>
            </a:r>
            <a:endParaRPr lang="es-MX" altLang="es-MX" sz="2000" dirty="0">
              <a:ea typeface="Aparajita" pitchFamily="34" charset="0"/>
              <a:cs typeface="Aparajita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927506" y="3597052"/>
            <a:ext cx="8351838" cy="143986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tint val="66000"/>
                  <a:satMod val="160000"/>
                </a:schemeClr>
              </a:gs>
              <a:gs pos="50000">
                <a:schemeClr val="accent1">
                  <a:lumMod val="50000"/>
                  <a:tint val="44500"/>
                  <a:satMod val="160000"/>
                </a:schemeClr>
              </a:gs>
              <a:gs pos="100000">
                <a:schemeClr val="accent1">
                  <a:lumMod val="5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anchor="ctr"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120000"/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>
              <a:buFont typeface="Times" pitchFamily="18" charset="0"/>
              <a:buNone/>
              <a:defRPr/>
            </a:pPr>
            <a:r>
              <a:rPr lang="es-ES" altLang="es-MX" sz="2000" dirty="0">
                <a:latin typeface="+mn-lt"/>
                <a:cs typeface="Arial" charset="0"/>
              </a:rPr>
              <a:t>	</a:t>
            </a:r>
            <a:r>
              <a:rPr lang="es-ES" altLang="es-MX" dirty="0">
                <a:latin typeface="+mn-lt"/>
                <a:cs typeface="Arial" charset="0"/>
              </a:rPr>
              <a:t>Los </a:t>
            </a:r>
            <a:r>
              <a:rPr lang="es-ES" altLang="es-MX" b="1" dirty="0">
                <a:latin typeface="+mn-lt"/>
                <a:cs typeface="Arial" charset="0"/>
              </a:rPr>
              <a:t>expedientes</a:t>
            </a:r>
            <a:r>
              <a:rPr lang="es-ES" altLang="es-MX" dirty="0">
                <a:latin typeface="+mn-lt"/>
                <a:cs typeface="Arial" charset="0"/>
              </a:rPr>
              <a:t> que deben considerarse </a:t>
            </a:r>
            <a:r>
              <a:rPr lang="es-ES" altLang="es-MX" b="1" dirty="0">
                <a:latin typeface="+mn-lt"/>
                <a:cs typeface="Arial" charset="0"/>
              </a:rPr>
              <a:t>como evidentes</a:t>
            </a:r>
            <a:r>
              <a:rPr lang="es-ES" altLang="es-MX" dirty="0">
                <a:latin typeface="+mn-lt"/>
                <a:cs typeface="Arial" charset="0"/>
              </a:rPr>
              <a:t> son aquellos que </a:t>
            </a:r>
            <a:r>
              <a:rPr lang="es-ES" altLang="es-MX" b="1" dirty="0">
                <a:latin typeface="+mn-lt"/>
                <a:cs typeface="Arial" charset="0"/>
              </a:rPr>
              <a:t>se refieren a la existencia </a:t>
            </a:r>
            <a:r>
              <a:rPr lang="es-ES" altLang="es-MX" dirty="0">
                <a:latin typeface="+mn-lt"/>
                <a:cs typeface="Arial" charset="0"/>
              </a:rPr>
              <a:t>y </a:t>
            </a:r>
            <a:r>
              <a:rPr lang="es-ES" altLang="es-MX" b="1" dirty="0">
                <a:latin typeface="+mn-lt"/>
                <a:cs typeface="Arial" charset="0"/>
              </a:rPr>
              <a:t>desarrollo</a:t>
            </a:r>
            <a:r>
              <a:rPr lang="es-ES" altLang="es-MX" dirty="0">
                <a:latin typeface="+mn-lt"/>
                <a:cs typeface="Arial" charset="0"/>
              </a:rPr>
              <a:t> de los Sujetos Obligados, para entender su origen, organización y funcionamiento.</a:t>
            </a:r>
            <a:endParaRPr lang="es-ES" altLang="es-MX" sz="1800" dirty="0"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55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4">
            <a:extLst>
              <a:ext uri="{FF2B5EF4-FFF2-40B4-BE49-F238E27FC236}">
                <a16:creationId xmlns:a16="http://schemas.microsoft.com/office/drawing/2014/main" id="{B0CADE6C-1646-4328-AE8A-EE6A23C7E6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81402" cy="6886576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31105"/>
            <a:ext cx="10515600" cy="1325563"/>
          </a:xfrm>
        </p:spPr>
        <p:txBody>
          <a:bodyPr/>
          <a:lstStyle/>
          <a:p>
            <a:pPr algn="ctr"/>
            <a:r>
              <a:rPr lang="es-ES" b="1" dirty="0"/>
              <a:t>D</a:t>
            </a:r>
            <a:r>
              <a:rPr lang="es-MX" b="1" dirty="0"/>
              <a:t>iposición documental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166045" y="1355527"/>
            <a:ext cx="8351838" cy="15113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just">
              <a:buNone/>
              <a:defRPr/>
            </a:pPr>
            <a:r>
              <a:rPr lang="es-MX" dirty="0"/>
              <a:t>A la selección sistemática de los expedientes de los archivos de trámite o concentración cuya vigencia documental o uso ha prescrito, con el fin de realizar transferencias ordenadas o bajas documentales </a:t>
            </a:r>
            <a:endParaRPr lang="es-MX" altLang="es-MX" sz="2000" dirty="0">
              <a:ea typeface="Aparajita" pitchFamily="34" charset="0"/>
              <a:cs typeface="Aparajita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D84C4FA-9442-4B16-980C-0763EC896B2A}"/>
              </a:ext>
            </a:extLst>
          </p:cNvPr>
          <p:cNvSpPr/>
          <p:nvPr/>
        </p:nvSpPr>
        <p:spPr>
          <a:xfrm>
            <a:off x="271669" y="3528467"/>
            <a:ext cx="11648661" cy="3041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3776345" algn="l"/>
              </a:tabLst>
            </a:pPr>
            <a:r>
              <a:rPr lang="es-MX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Plazos de conservación.- 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 tiempo que permanecen o se conservan los expedientes en cada archivo (archivo de trámite y concentración), según el tiempo que marque la normatividad aplicable.</a:t>
            </a:r>
            <a:endParaRPr lang="es-MX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  <a:tabLst>
                <a:tab pos="3776345" algn="l"/>
              </a:tabLst>
            </a:pP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MX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3776345" algn="l"/>
              </a:tabLst>
            </a:pPr>
            <a:r>
              <a:rPr lang="es-ES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Vigencia documental.-</a:t>
            </a:r>
            <a:r>
              <a:rPr lang="es-ES" b="1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Suma total del tiempo de guarda (</a:t>
            </a:r>
            <a:r>
              <a:rPr lang="es-MX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plazos de conservación</a:t>
            </a:r>
            <a:r>
              <a:rPr lang="es-MX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en los Archivos de Trámite y Concentración, directamente vinculada con la pertinencia o utilidad de la información que contienen los expedientes.</a:t>
            </a:r>
            <a:endParaRPr lang="es-MX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  <a:tabLst>
                <a:tab pos="3776345" algn="l"/>
              </a:tabLst>
            </a:pP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MX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3776345" algn="l"/>
              </a:tabLst>
            </a:pP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acuerdo al análisis de las series documentales y conforme a los fundamentos jurídicos o normativos que sustentan su creación, se establecerán los plazos (tiempo) de conservación que se fijarán en el archivo de trámite y en el archivo de concentración.</a:t>
            </a:r>
            <a:endParaRPr lang="es-MX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4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1EA94E-68F8-4B8E-8993-212B2237B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1" name="Marcador de contenido 10">
            <a:extLst>
              <a:ext uri="{FF2B5EF4-FFF2-40B4-BE49-F238E27FC236}">
                <a16:creationId xmlns:a16="http://schemas.microsoft.com/office/drawing/2014/main" id="{AF9A5B0B-1223-4B6A-829E-B71F2AAAAD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37" t="30044" r="19721" b="29995"/>
          <a:stretch/>
        </p:blipFill>
        <p:spPr>
          <a:xfrm>
            <a:off x="0" y="0"/>
            <a:ext cx="12192000" cy="674557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BDDC5D9-73E6-49BD-B182-B1CE259C5B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740" t="6522" r="48135" b="20936"/>
          <a:stretch/>
        </p:blipFill>
        <p:spPr>
          <a:xfrm>
            <a:off x="10593673" y="112426"/>
            <a:ext cx="1520253" cy="80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2077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C38B8BA5-C288-4448-A8E7-A19565031215}"/>
              </a:ext>
            </a:extLst>
          </p:cNvPr>
          <p:cNvSpPr txBox="1">
            <a:spLocks/>
          </p:cNvSpPr>
          <p:nvPr/>
        </p:nvSpPr>
        <p:spPr>
          <a:xfrm>
            <a:off x="260504" y="1762818"/>
            <a:ext cx="3971385" cy="588447"/>
          </a:xfrm>
          <a:prstGeom prst="rect">
            <a:avLst/>
          </a:prstGeom>
        </p:spPr>
        <p:txBody>
          <a:bodyPr vert="horz" lIns="91440" tIns="45721" rIns="91440" bIns="4572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MX" sz="2000" dirty="0">
              <a:solidFill>
                <a:srgbClr val="950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C38B8BA5-C288-4448-A8E7-A19565031215}"/>
              </a:ext>
            </a:extLst>
          </p:cNvPr>
          <p:cNvSpPr txBox="1">
            <a:spLocks/>
          </p:cNvSpPr>
          <p:nvPr/>
        </p:nvSpPr>
        <p:spPr>
          <a:xfrm>
            <a:off x="260504" y="1762818"/>
            <a:ext cx="3971385" cy="588447"/>
          </a:xfrm>
          <a:prstGeom prst="rect">
            <a:avLst/>
          </a:prstGeom>
        </p:spPr>
        <p:txBody>
          <a:bodyPr vert="horz" lIns="91440" tIns="45721" rIns="91440" bIns="4572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MX" sz="2000" dirty="0">
              <a:solidFill>
                <a:srgbClr val="950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C38B8BA5-C288-4448-A8E7-A19565031215}"/>
              </a:ext>
            </a:extLst>
          </p:cNvPr>
          <p:cNvSpPr txBox="1">
            <a:spLocks/>
          </p:cNvSpPr>
          <p:nvPr/>
        </p:nvSpPr>
        <p:spPr>
          <a:xfrm>
            <a:off x="260504" y="1762818"/>
            <a:ext cx="3971385" cy="588447"/>
          </a:xfrm>
          <a:prstGeom prst="rect">
            <a:avLst/>
          </a:prstGeom>
        </p:spPr>
        <p:txBody>
          <a:bodyPr vert="horz" lIns="91440" tIns="45721" rIns="91440" bIns="4572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MX" sz="2000" dirty="0">
              <a:solidFill>
                <a:srgbClr val="950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Marcador de contenido 4">
            <a:extLst>
              <a:ext uri="{FF2B5EF4-FFF2-40B4-BE49-F238E27FC236}">
                <a16:creationId xmlns:a16="http://schemas.microsoft.com/office/drawing/2014/main" id="{E8F4A2F9-ED6C-2F46-8528-38B3E50B8D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6576"/>
          </a:xfrm>
        </p:spPr>
      </p:pic>
      <p:sp>
        <p:nvSpPr>
          <p:cNvPr id="13" name="Subtítulo 2">
            <a:extLst>
              <a:ext uri="{FF2B5EF4-FFF2-40B4-BE49-F238E27FC236}">
                <a16:creationId xmlns:a16="http://schemas.microsoft.com/office/drawing/2014/main" id="{C38B8BA5-C288-4448-A8E7-A19565031215}"/>
              </a:ext>
            </a:extLst>
          </p:cNvPr>
          <p:cNvSpPr txBox="1">
            <a:spLocks/>
          </p:cNvSpPr>
          <p:nvPr/>
        </p:nvSpPr>
        <p:spPr>
          <a:xfrm>
            <a:off x="260504" y="1762818"/>
            <a:ext cx="3971385" cy="588447"/>
          </a:xfrm>
          <a:prstGeom prst="rect">
            <a:avLst/>
          </a:prstGeom>
        </p:spPr>
        <p:txBody>
          <a:bodyPr vert="horz" lIns="91440" tIns="45721" rIns="91440" bIns="4572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MX" sz="2000" dirty="0">
              <a:solidFill>
                <a:srgbClr val="950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7E242E09-0010-DB43-BB02-2BFE5921B394}"/>
              </a:ext>
            </a:extLst>
          </p:cNvPr>
          <p:cNvSpPr txBox="1">
            <a:spLocks/>
          </p:cNvSpPr>
          <p:nvPr/>
        </p:nvSpPr>
        <p:spPr>
          <a:xfrm>
            <a:off x="260504" y="1347472"/>
            <a:ext cx="3971385" cy="415345"/>
          </a:xfrm>
          <a:prstGeom prst="rect">
            <a:avLst/>
          </a:prstGeom>
        </p:spPr>
        <p:txBody>
          <a:bodyPr vert="horz" lIns="91440" tIns="45721" rIns="91440" bIns="45721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MX" sz="1801" b="1" dirty="0">
              <a:solidFill>
                <a:srgbClr val="950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0552E5A8-57E6-4D0B-8FF4-BACD73D78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325563"/>
          </a:xfrm>
        </p:spPr>
        <p:txBody>
          <a:bodyPr/>
          <a:lstStyle/>
          <a:p>
            <a:pPr algn="ctr"/>
            <a:r>
              <a:rPr lang="es-ES" b="1" dirty="0"/>
              <a:t>EXPEDIENTES IDENTIFICADOS</a:t>
            </a:r>
            <a:endParaRPr lang="es-MX" b="1" dirty="0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65542FA5-DA6F-4EF7-A43C-AFD8B919E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202" y="1232401"/>
            <a:ext cx="5317478" cy="54008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plastic"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6CE2A888-136F-46E4-B8F7-AD17DDBC0C32}"/>
              </a:ext>
            </a:extLst>
          </p:cNvPr>
          <p:cNvSpPr/>
          <p:nvPr/>
        </p:nvSpPr>
        <p:spPr>
          <a:xfrm>
            <a:off x="262982" y="1954733"/>
            <a:ext cx="569567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La identificación del expediente debe contener como mínimo los siguientes elementos:</a:t>
            </a:r>
          </a:p>
          <a:p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I.	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Unidad administrativa;</a:t>
            </a:r>
          </a:p>
          <a:p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II.	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Fondo;</a:t>
            </a:r>
          </a:p>
          <a:p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III.	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Sección;</a:t>
            </a:r>
          </a:p>
          <a:p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IV.	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Serie;</a:t>
            </a:r>
          </a:p>
          <a:p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V.	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Número de expediente o clasificador;</a:t>
            </a:r>
          </a:p>
          <a:p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VI.	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Fecha de apertura y, en su caso, de cierre;</a:t>
            </a:r>
          </a:p>
          <a:p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VII.	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Asunto;</a:t>
            </a:r>
          </a:p>
          <a:p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VIII.	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Valores documentales;</a:t>
            </a:r>
          </a:p>
          <a:p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IX.	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Vigencia documental;</a:t>
            </a:r>
          </a:p>
          <a:p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X.	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Número de fojas útiles al cierre</a:t>
            </a:r>
          </a:p>
        </p:txBody>
      </p:sp>
    </p:spTree>
    <p:extLst>
      <p:ext uri="{BB962C8B-B14F-4D97-AF65-F5344CB8AC3E}">
        <p14:creationId xmlns:p14="http://schemas.microsoft.com/office/powerpoint/2010/main" val="250876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4">
            <a:extLst>
              <a:ext uri="{FF2B5EF4-FFF2-40B4-BE49-F238E27FC236}">
                <a16:creationId xmlns:a16="http://schemas.microsoft.com/office/drawing/2014/main" id="{9F836430-911C-45E0-A863-BE3C9EFA38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9402" y="0"/>
            <a:ext cx="12281402" cy="6886576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39237" y="0"/>
            <a:ext cx="10515600" cy="1325563"/>
          </a:xfrm>
        </p:spPr>
        <p:txBody>
          <a:bodyPr/>
          <a:lstStyle/>
          <a:p>
            <a:r>
              <a:rPr lang="es-ES" b="1" dirty="0"/>
              <a:t>Instrumentos de Consulta Archivística</a:t>
            </a:r>
            <a:endParaRPr lang="es-MX" b="1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07296" y="1423673"/>
            <a:ext cx="9073008" cy="446382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Clr>
                <a:schemeClr val="accent2">
                  <a:lumMod val="75000"/>
                </a:schemeClr>
              </a:buClr>
              <a:buNone/>
              <a:defRPr/>
            </a:pPr>
            <a:r>
              <a:rPr lang="es-ES" sz="2200" b="1" dirty="0">
                <a:solidFill>
                  <a:srgbClr val="BB2153"/>
                </a:solidFill>
              </a:rPr>
              <a:t>Inventarios documentales</a:t>
            </a:r>
            <a:r>
              <a:rPr lang="es-ES" sz="2200" dirty="0">
                <a:solidFill>
                  <a:srgbClr val="BB2153"/>
                </a:solidFill>
              </a:rPr>
              <a:t>:</a:t>
            </a:r>
            <a:r>
              <a:rPr lang="es-ES" sz="2200" dirty="0"/>
              <a:t> Instrumentos de consulta que enlistan y </a:t>
            </a:r>
            <a:r>
              <a:rPr lang="es-ES" sz="2200" b="1" u="sng" dirty="0"/>
              <a:t>describen</a:t>
            </a:r>
            <a:r>
              <a:rPr lang="es-ES" sz="2200" dirty="0"/>
              <a:t> los expedientes de un archivo y que </a:t>
            </a:r>
            <a:r>
              <a:rPr lang="es-ES" sz="2200" b="1" u="sng" dirty="0"/>
              <a:t>permiten su localización</a:t>
            </a:r>
            <a:r>
              <a:rPr lang="es-ES" sz="2200" dirty="0"/>
              <a:t>.</a:t>
            </a:r>
          </a:p>
          <a:p>
            <a:pPr marL="0" indent="0" algn="just">
              <a:buClr>
                <a:schemeClr val="accent2">
                  <a:lumMod val="75000"/>
                </a:schemeClr>
              </a:buClr>
              <a:buNone/>
              <a:defRPr/>
            </a:pPr>
            <a:endParaRPr lang="es-ES" dirty="0"/>
          </a:p>
          <a:p>
            <a:pPr marL="0" indent="0" algn="just">
              <a:buClr>
                <a:schemeClr val="accent2">
                  <a:lumMod val="75000"/>
                </a:schemeClr>
              </a:buClr>
              <a:buNone/>
              <a:defRPr/>
            </a:pPr>
            <a:r>
              <a:rPr lang="es-ES" b="1" dirty="0"/>
              <a:t>Tipos de Inventarios:</a:t>
            </a:r>
          </a:p>
          <a:p>
            <a:pPr marL="0" indent="0" algn="just">
              <a:buClr>
                <a:schemeClr val="accent2">
                  <a:lumMod val="75000"/>
                </a:schemeClr>
              </a:buClr>
              <a:buNone/>
              <a:defRPr/>
            </a:pPr>
            <a:endParaRPr lang="es-ES" dirty="0"/>
          </a:p>
          <a:p>
            <a:pPr algn="just">
              <a:buClr>
                <a:srgbClr val="7030A0"/>
              </a:buClr>
              <a:buFont typeface="Wingdings" panose="05000000000000000000" pitchFamily="2" charset="2"/>
              <a:buChar char="§"/>
              <a:defRPr/>
            </a:pPr>
            <a:r>
              <a:rPr lang="es-ES" dirty="0"/>
              <a:t>Inventario general por expedientes</a:t>
            </a:r>
          </a:p>
          <a:p>
            <a:pPr algn="just">
              <a:buClr>
                <a:srgbClr val="7030A0"/>
              </a:buClr>
              <a:buFont typeface="Wingdings" panose="05000000000000000000" pitchFamily="2" charset="2"/>
              <a:buChar char="§"/>
              <a:defRPr/>
            </a:pPr>
            <a:r>
              <a:rPr lang="es-ES" dirty="0"/>
              <a:t>Inventario de transferencia (primaria y secundaria)</a:t>
            </a:r>
          </a:p>
          <a:p>
            <a:pPr algn="just">
              <a:buClr>
                <a:srgbClr val="7030A0"/>
              </a:buClr>
              <a:buFont typeface="Wingdings" panose="05000000000000000000" pitchFamily="2" charset="2"/>
              <a:buChar char="§"/>
              <a:defRPr/>
            </a:pPr>
            <a:r>
              <a:rPr lang="es-ES" dirty="0"/>
              <a:t>Inventario de baja documental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416" y="2709257"/>
            <a:ext cx="1888542" cy="223191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17638" y="2012130"/>
            <a:ext cx="3662637" cy="274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57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Marcador de contenido 18">
            <a:extLst>
              <a:ext uri="{FF2B5EF4-FFF2-40B4-BE49-F238E27FC236}">
                <a16:creationId xmlns:a16="http://schemas.microsoft.com/office/drawing/2014/main" id="{C28C57B6-223E-4F29-9609-1BAA656B714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0"/>
          <a:ext cx="12192003" cy="685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0746">
                  <a:extLst>
                    <a:ext uri="{9D8B030D-6E8A-4147-A177-3AD203B41FA5}">
                      <a16:colId xmlns:a16="http://schemas.microsoft.com/office/drawing/2014/main" val="3917652044"/>
                    </a:ext>
                  </a:extLst>
                </a:gridCol>
                <a:gridCol w="412437">
                  <a:extLst>
                    <a:ext uri="{9D8B030D-6E8A-4147-A177-3AD203B41FA5}">
                      <a16:colId xmlns:a16="http://schemas.microsoft.com/office/drawing/2014/main" val="2813193134"/>
                    </a:ext>
                  </a:extLst>
                </a:gridCol>
                <a:gridCol w="1036986">
                  <a:extLst>
                    <a:ext uri="{9D8B030D-6E8A-4147-A177-3AD203B41FA5}">
                      <a16:colId xmlns:a16="http://schemas.microsoft.com/office/drawing/2014/main" val="4072571961"/>
                    </a:ext>
                  </a:extLst>
                </a:gridCol>
                <a:gridCol w="590014">
                  <a:extLst>
                    <a:ext uri="{9D8B030D-6E8A-4147-A177-3AD203B41FA5}">
                      <a16:colId xmlns:a16="http://schemas.microsoft.com/office/drawing/2014/main" val="1233070871"/>
                    </a:ext>
                  </a:extLst>
                </a:gridCol>
                <a:gridCol w="747023">
                  <a:extLst>
                    <a:ext uri="{9D8B030D-6E8A-4147-A177-3AD203B41FA5}">
                      <a16:colId xmlns:a16="http://schemas.microsoft.com/office/drawing/2014/main" val="3136867249"/>
                    </a:ext>
                  </a:extLst>
                </a:gridCol>
                <a:gridCol w="396650">
                  <a:extLst>
                    <a:ext uri="{9D8B030D-6E8A-4147-A177-3AD203B41FA5}">
                      <a16:colId xmlns:a16="http://schemas.microsoft.com/office/drawing/2014/main" val="4104190122"/>
                    </a:ext>
                  </a:extLst>
                </a:gridCol>
                <a:gridCol w="363595">
                  <a:extLst>
                    <a:ext uri="{9D8B030D-6E8A-4147-A177-3AD203B41FA5}">
                      <a16:colId xmlns:a16="http://schemas.microsoft.com/office/drawing/2014/main" val="2054100080"/>
                    </a:ext>
                  </a:extLst>
                </a:gridCol>
                <a:gridCol w="682358">
                  <a:extLst>
                    <a:ext uri="{9D8B030D-6E8A-4147-A177-3AD203B41FA5}">
                      <a16:colId xmlns:a16="http://schemas.microsoft.com/office/drawing/2014/main" val="1362996735"/>
                    </a:ext>
                  </a:extLst>
                </a:gridCol>
                <a:gridCol w="371061">
                  <a:extLst>
                    <a:ext uri="{9D8B030D-6E8A-4147-A177-3AD203B41FA5}">
                      <a16:colId xmlns:a16="http://schemas.microsoft.com/office/drawing/2014/main" val="1397838688"/>
                    </a:ext>
                  </a:extLst>
                </a:gridCol>
                <a:gridCol w="728869">
                  <a:extLst>
                    <a:ext uri="{9D8B030D-6E8A-4147-A177-3AD203B41FA5}">
                      <a16:colId xmlns:a16="http://schemas.microsoft.com/office/drawing/2014/main" val="484229155"/>
                    </a:ext>
                  </a:extLst>
                </a:gridCol>
                <a:gridCol w="928151">
                  <a:extLst>
                    <a:ext uri="{9D8B030D-6E8A-4147-A177-3AD203B41FA5}">
                      <a16:colId xmlns:a16="http://schemas.microsoft.com/office/drawing/2014/main" val="167001996"/>
                    </a:ext>
                  </a:extLst>
                </a:gridCol>
                <a:gridCol w="522255">
                  <a:extLst>
                    <a:ext uri="{9D8B030D-6E8A-4147-A177-3AD203B41FA5}">
                      <a16:colId xmlns:a16="http://schemas.microsoft.com/office/drawing/2014/main" val="1329722154"/>
                    </a:ext>
                  </a:extLst>
                </a:gridCol>
                <a:gridCol w="510686">
                  <a:extLst>
                    <a:ext uri="{9D8B030D-6E8A-4147-A177-3AD203B41FA5}">
                      <a16:colId xmlns:a16="http://schemas.microsoft.com/office/drawing/2014/main" val="3341371904"/>
                    </a:ext>
                  </a:extLst>
                </a:gridCol>
                <a:gridCol w="861621">
                  <a:extLst>
                    <a:ext uri="{9D8B030D-6E8A-4147-A177-3AD203B41FA5}">
                      <a16:colId xmlns:a16="http://schemas.microsoft.com/office/drawing/2014/main" val="2006879212"/>
                    </a:ext>
                  </a:extLst>
                </a:gridCol>
                <a:gridCol w="887896">
                  <a:extLst>
                    <a:ext uri="{9D8B030D-6E8A-4147-A177-3AD203B41FA5}">
                      <a16:colId xmlns:a16="http://schemas.microsoft.com/office/drawing/2014/main" val="1616217602"/>
                    </a:ext>
                  </a:extLst>
                </a:gridCol>
                <a:gridCol w="530087">
                  <a:extLst>
                    <a:ext uri="{9D8B030D-6E8A-4147-A177-3AD203B41FA5}">
                      <a16:colId xmlns:a16="http://schemas.microsoft.com/office/drawing/2014/main" val="1133760601"/>
                    </a:ext>
                  </a:extLst>
                </a:gridCol>
                <a:gridCol w="597753">
                  <a:extLst>
                    <a:ext uri="{9D8B030D-6E8A-4147-A177-3AD203B41FA5}">
                      <a16:colId xmlns:a16="http://schemas.microsoft.com/office/drawing/2014/main" val="3855859377"/>
                    </a:ext>
                  </a:extLst>
                </a:gridCol>
                <a:gridCol w="535476">
                  <a:extLst>
                    <a:ext uri="{9D8B030D-6E8A-4147-A177-3AD203B41FA5}">
                      <a16:colId xmlns:a16="http://schemas.microsoft.com/office/drawing/2014/main" val="279709310"/>
                    </a:ext>
                  </a:extLst>
                </a:gridCol>
                <a:gridCol w="788339">
                  <a:extLst>
                    <a:ext uri="{9D8B030D-6E8A-4147-A177-3AD203B41FA5}">
                      <a16:colId xmlns:a16="http://schemas.microsoft.com/office/drawing/2014/main" val="2306818979"/>
                    </a:ext>
                  </a:extLst>
                </a:gridCol>
              </a:tblGrid>
              <a:tr h="741300">
                <a:tc gridSpan="19">
                  <a:txBody>
                    <a:bodyPr/>
                    <a:lstStyle/>
                    <a:p>
                      <a:pPr algn="ctr" rtl="0" fontAlgn="b"/>
                      <a:r>
                        <a:rPr lang="es-MX" sz="900" b="1" u="none" strike="noStrike" dirty="0">
                          <a:effectLst/>
                        </a:rPr>
                        <a:t>ARCHIVO DE TRÁMITE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9" marR="4279" marT="4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032259"/>
                  </a:ext>
                </a:extLst>
              </a:tr>
              <a:tr h="593040">
                <a:tc gridSpan="19">
                  <a:txBody>
                    <a:bodyPr/>
                    <a:lstStyle/>
                    <a:p>
                      <a:pPr algn="ctr" rtl="0" fontAlgn="ctr"/>
                      <a:r>
                        <a:rPr lang="es-MX" sz="900" b="1" u="none" strike="noStrike" dirty="0">
                          <a:effectLst/>
                        </a:rPr>
                        <a:t>INVENTARIO GENERAL 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9" marR="4279" marT="4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397520"/>
                  </a:ext>
                </a:extLst>
              </a:tr>
              <a:tr h="349639">
                <a:tc gridSpan="19">
                  <a:txBody>
                    <a:bodyPr/>
                    <a:lstStyle/>
                    <a:p>
                      <a:pPr algn="l" rtl="0" fontAlgn="ctr"/>
                      <a:r>
                        <a:rPr lang="es-MX" sz="900" b="1" u="none" strike="noStrike" dirty="0">
                          <a:effectLst/>
                        </a:rPr>
                        <a:t>NOMBRE DE LA DEPENDENCIA 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9" marR="4279" marT="4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169652"/>
                  </a:ext>
                </a:extLst>
              </a:tr>
              <a:tr h="434015">
                <a:tc gridSpan="19">
                  <a:txBody>
                    <a:bodyPr/>
                    <a:lstStyle/>
                    <a:p>
                      <a:pPr algn="l" rtl="0" fontAlgn="ctr"/>
                      <a:r>
                        <a:rPr lang="es-MX" sz="900" b="1" u="none" strike="noStrike" dirty="0">
                          <a:effectLst/>
                        </a:rPr>
                        <a:t>NOMBRE DE LA UNIDAD ADMINISTRATIVA 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9" marR="4279" marT="4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162506"/>
                  </a:ext>
                </a:extLst>
              </a:tr>
              <a:tr h="429738">
                <a:tc gridSpan="19">
                  <a:txBody>
                    <a:bodyPr/>
                    <a:lstStyle/>
                    <a:p>
                      <a:pPr algn="l" rtl="0" fontAlgn="ctr"/>
                      <a:r>
                        <a:rPr lang="es-MX" sz="900" b="1" u="none" strike="noStrike" dirty="0">
                          <a:effectLst/>
                        </a:rPr>
                        <a:t>NOMBRE DEL ÁREA PRODUCTORA 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9" marR="4279" marT="4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3288327"/>
                  </a:ext>
                </a:extLst>
              </a:tr>
              <a:tr h="245565">
                <a:tc gridSpan="19">
                  <a:txBody>
                    <a:bodyPr/>
                    <a:lstStyle/>
                    <a:p>
                      <a:pPr algn="l" rtl="0" fontAlgn="t"/>
                      <a:r>
                        <a:rPr lang="es-MX" sz="9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FONDO</a:t>
                      </a:r>
                      <a:r>
                        <a:rPr lang="es-MX" sz="900" b="1" u="none" strike="noStrike" dirty="0">
                          <a:effectLst/>
                        </a:rPr>
                        <a:t>: 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9" marR="4279" marT="42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180307"/>
                  </a:ext>
                </a:extLst>
              </a:tr>
              <a:tr h="260912">
                <a:tc gridSpan="19">
                  <a:txBody>
                    <a:bodyPr/>
                    <a:lstStyle/>
                    <a:p>
                      <a:pPr algn="l" rtl="0" fontAlgn="t"/>
                      <a:r>
                        <a:rPr lang="es-MX" sz="9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SECCIÓN</a:t>
                      </a:r>
                      <a:r>
                        <a:rPr lang="es-MX" sz="900" b="1" u="none" strike="noStrike" dirty="0">
                          <a:effectLst/>
                        </a:rPr>
                        <a:t>: 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9" marR="4279" marT="42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681632"/>
                  </a:ext>
                </a:extLst>
              </a:tr>
              <a:tr h="245564">
                <a:tc gridSpan="19">
                  <a:txBody>
                    <a:bodyPr/>
                    <a:lstStyle/>
                    <a:p>
                      <a:pPr algn="l" rtl="0" fontAlgn="t"/>
                      <a:r>
                        <a:rPr lang="es-MX" sz="9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SERIE</a:t>
                      </a:r>
                      <a:r>
                        <a:rPr lang="es-MX" sz="900" b="1" u="none" strike="noStrike" dirty="0">
                          <a:effectLst/>
                        </a:rPr>
                        <a:t>: 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9" marR="4279" marT="42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643028"/>
                  </a:ext>
                </a:extLst>
              </a:tr>
              <a:tr h="1249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u="none" strike="noStrike" dirty="0">
                          <a:effectLst/>
                        </a:rPr>
                        <a:t>NÚM. CONSECUTIVO 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9" marR="4279" marT="4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u="none" strike="noStrike" dirty="0">
                          <a:effectLst/>
                        </a:rPr>
                        <a:t>NÚM. EXP. 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9" marR="4279" marT="4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CÓDIGO DE CLASIFICACIÓN ARCHIVÍSTICA 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9" marR="4279" marT="4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u="none" strike="noStrike" dirty="0">
                          <a:effectLst/>
                        </a:rPr>
                        <a:t>TÍTULO DEL EXP.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9" marR="4279" marT="4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u="none" strike="noStrike" dirty="0">
                          <a:effectLst/>
                        </a:rPr>
                        <a:t>DESCRIPCIÓN 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9" marR="4279" marT="4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u="none" strike="noStrike" dirty="0">
                          <a:effectLst/>
                        </a:rPr>
                        <a:t>FECHA INICIO 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9" marR="4279" marT="4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u="none" strike="noStrike" dirty="0">
                          <a:effectLst/>
                        </a:rPr>
                        <a:t>FECHA FINAL 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9" marR="4279" marT="4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u="none" strike="noStrike" dirty="0">
                          <a:effectLst/>
                        </a:rPr>
                        <a:t>NÚM. TOTAL DE FOJAS 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9" marR="4279" marT="4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900" b="1" u="none" strike="noStrike" dirty="0">
                          <a:effectLst/>
                        </a:rPr>
                        <a:t>SOPORTE DOCUMENTAL 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9" marR="4279" marT="4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MX" sz="9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VALORES DOCUMENTALES </a:t>
                      </a:r>
                      <a:endParaRPr lang="es-MX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9" marR="4279" marT="4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9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VIGENCIA DOCUMENTAL </a:t>
                      </a:r>
                      <a:endParaRPr lang="es-MX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9" marR="4279" marT="4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MX" sz="900" b="1" u="none" strike="noStrike" dirty="0">
                          <a:effectLst/>
                        </a:rPr>
                        <a:t>UBICACIÓN EN ARCHIVO DE TRÁMITE 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9" marR="4279" marT="4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800" b="1" u="none" strike="noStrike" dirty="0">
                          <a:effectLst/>
                        </a:rPr>
                        <a:t>OBSERVACIONES</a:t>
                      </a:r>
                      <a:r>
                        <a:rPr lang="es-MX" sz="900" b="1" u="none" strike="noStrike" dirty="0">
                          <a:effectLst/>
                        </a:rPr>
                        <a:t> 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9" marR="4279" marT="4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1888314"/>
                  </a:ext>
                </a:extLst>
              </a:tr>
              <a:tr h="1122536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 dirty="0">
                          <a:effectLst/>
                        </a:rPr>
                        <a:t> 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9" marR="4279" marT="4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u="none" strike="noStrike" dirty="0">
                          <a:effectLst/>
                        </a:rPr>
                        <a:t> 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9" marR="4279" marT="4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u="none" strike="noStrike" dirty="0">
                          <a:effectLst/>
                        </a:rPr>
                        <a:t>F/S/S/NÚM.EXP/AÑO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9" marR="4279" marT="4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1" u="none" strike="noStrike" dirty="0">
                          <a:effectLst/>
                        </a:rPr>
                        <a:t> 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9" marR="4279" marT="4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1" u="none" strike="noStrike" dirty="0">
                          <a:effectLst/>
                        </a:rPr>
                        <a:t> 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9" marR="4279" marT="4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1" u="none" strike="noStrike" dirty="0">
                          <a:effectLst/>
                        </a:rPr>
                        <a:t> 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9" marR="4279" marT="4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900" b="1" u="none" strike="noStrike" dirty="0">
                          <a:effectLst/>
                        </a:rPr>
                        <a:t> 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9" marR="4279" marT="42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u="none" strike="noStrike" dirty="0">
                          <a:effectLst/>
                        </a:rPr>
                        <a:t> 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9" marR="4279" marT="4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u="none" strike="noStrike" dirty="0">
                          <a:effectLst/>
                        </a:rPr>
                        <a:t>FÍSICO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9" marR="4279" marT="4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u="none" strike="noStrike" dirty="0">
                          <a:effectLst/>
                        </a:rPr>
                        <a:t>ELECTRÓNICO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9" marR="4279" marT="4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u="none" strike="noStrike" dirty="0">
                          <a:effectLst/>
                        </a:rPr>
                        <a:t>ADMINISTRATIVO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9" marR="4279" marT="4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u="none" strike="noStrike" dirty="0">
                          <a:effectLst/>
                        </a:rPr>
                        <a:t>CONTABLE/ FISCAL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9" marR="4279" marT="4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u="none" strike="noStrike" dirty="0">
                          <a:effectLst/>
                        </a:rPr>
                        <a:t>JURÍDICO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9" marR="4279" marT="4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u="none" strike="noStrike" dirty="0">
                          <a:effectLst/>
                        </a:rPr>
                        <a:t>PLAZO DE CONSERVACIÓN - TRÁMITE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9" marR="4279" marT="4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u="none" strike="noStrike" dirty="0">
                          <a:effectLst/>
                        </a:rPr>
                        <a:t>PLAZO DE CONSERVACIÓN - CONCENTRACIÓN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9" marR="4279" marT="4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u="none" strike="noStrike" dirty="0">
                          <a:effectLst/>
                        </a:rPr>
                        <a:t>INMUEBLE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9" marR="4279" marT="4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u="none" strike="noStrike" dirty="0">
                          <a:effectLst/>
                        </a:rPr>
                        <a:t>MUEBLE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9" marR="4279" marT="4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u="none" strike="noStrike" dirty="0">
                          <a:effectLst/>
                        </a:rPr>
                        <a:t>POSICIÓN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9" marR="4279" marT="4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0185288"/>
                  </a:ext>
                </a:extLst>
              </a:tr>
              <a:tr h="6565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u="none" strike="noStrike" dirty="0">
                          <a:effectLst/>
                        </a:rPr>
                        <a:t>1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9" marR="4279" marT="4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</a:rPr>
                        <a:t> 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79" marR="4279" marT="4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</a:rPr>
                        <a:t> 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79" marR="4279" marT="4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</a:rPr>
                        <a:t> 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79" marR="4279" marT="4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 dirty="0">
                          <a:effectLst/>
                        </a:rPr>
                        <a:t> 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79" marR="4279" marT="4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u="none" strike="noStrike" dirty="0">
                          <a:effectLst/>
                        </a:rPr>
                        <a:t> 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79" marR="4279" marT="4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u="none" strike="noStrike" dirty="0">
                          <a:effectLst/>
                        </a:rPr>
                        <a:t> 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79" marR="4279" marT="4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u="none" strike="noStrike" dirty="0">
                          <a:effectLst/>
                        </a:rPr>
                        <a:t> 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es-MX" sz="900" u="none" strike="noStrike" dirty="0">
                          <a:effectLst/>
                        </a:rPr>
                        <a:t> 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79" marR="4279" marT="4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u="none" strike="noStrike" dirty="0">
                          <a:effectLst/>
                        </a:rPr>
                        <a:t> 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79" marR="4279" marT="4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u="none" strike="noStrike" dirty="0">
                          <a:effectLst/>
                        </a:rPr>
                        <a:t> 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79" marR="4279" marT="4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u="none" strike="noStrike" dirty="0">
                          <a:effectLst/>
                        </a:rPr>
                        <a:t> 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79" marR="4279" marT="4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u="none" strike="noStrike" dirty="0">
                          <a:effectLst/>
                        </a:rPr>
                        <a:t> 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79" marR="4279" marT="4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u="none" strike="noStrike" dirty="0">
                          <a:effectLst/>
                        </a:rPr>
                        <a:t> 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79" marR="4279" marT="4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u="none" strike="noStrike" dirty="0">
                          <a:effectLst/>
                        </a:rPr>
                        <a:t> 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79" marR="4279" marT="4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u="none" strike="noStrike" dirty="0">
                          <a:effectLst/>
                        </a:rPr>
                        <a:t> 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79" marR="4279" marT="4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u="none" strike="noStrike" dirty="0">
                          <a:effectLst/>
                        </a:rPr>
                        <a:t>Torre1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9" marR="4279" marT="4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u="none" strike="noStrike" dirty="0">
                          <a:effectLst/>
                        </a:rPr>
                        <a:t>ARCHIVERO -2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9" marR="4279" marT="4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u="none" strike="noStrike" dirty="0">
                          <a:effectLst/>
                        </a:rPr>
                        <a:t>CAJÓN 1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9" marR="4279" marT="4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u="none" strike="noStrike" dirty="0">
                          <a:effectLst/>
                        </a:rPr>
                        <a:t> 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79" marR="4279" marT="4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375382"/>
                  </a:ext>
                </a:extLst>
              </a:tr>
              <a:tr h="529499">
                <a:tc gridSpan="19">
                  <a:txBody>
                    <a:bodyPr/>
                    <a:lstStyle/>
                    <a:p>
                      <a:pPr algn="ctr" rtl="0" fontAlgn="ctr"/>
                      <a:r>
                        <a:rPr lang="es-MX" sz="900" b="1" u="none" strike="noStrike" dirty="0">
                          <a:effectLst/>
                        </a:rPr>
                        <a:t>El presente inventario consta de _(20)_hojas y ampara la cantidad de __(21)_ expedientes de los años extremos____(22)_. 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9" marR="4279" marT="427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351155"/>
                  </a:ext>
                </a:extLst>
              </a:tr>
            </a:tbl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B3A0BCC2-49AF-4EFB-A57D-33D1BDA948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740" t="6522" r="48135" b="20936"/>
          <a:stretch/>
        </p:blipFill>
        <p:spPr>
          <a:xfrm>
            <a:off x="10563367" y="172279"/>
            <a:ext cx="818866" cy="41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3500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4">
            <a:extLst>
              <a:ext uri="{FF2B5EF4-FFF2-40B4-BE49-F238E27FC236}">
                <a16:creationId xmlns:a16="http://schemas.microsoft.com/office/drawing/2014/main" id="{A39F962B-5F11-43CC-A99D-C1A107AEBC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9402" y="0"/>
            <a:ext cx="12281402" cy="6886576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rgbClr val="990033"/>
                </a:solidFill>
              </a:rPr>
              <a:t>Guía de archivo documental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648200" y="5949950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AABCB1A8-164B-4291-9816-6311FE65997E}" type="slidenum">
              <a:rPr lang="es-MX" altLang="es-ES" sz="100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36</a:t>
            </a:fld>
            <a:endParaRPr lang="es-MX" altLang="es-ES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40486" y="1302393"/>
            <a:ext cx="8640762" cy="11174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Clr>
                <a:srgbClr val="7030A0"/>
              </a:buClr>
              <a:buNone/>
              <a:defRPr/>
            </a:pPr>
            <a:r>
              <a:rPr lang="es-ES" sz="1800" dirty="0"/>
              <a:t>Instrumento de consulta que contiene la </a:t>
            </a:r>
            <a:r>
              <a:rPr lang="es-ES" sz="1800" u="sng" dirty="0"/>
              <a:t>descripción general de todo el fondo documental que poseen los sujetos obligados, reflejados en</a:t>
            </a:r>
            <a:r>
              <a:rPr lang="es-ES" sz="1800" dirty="0"/>
              <a:t> el número de expedientes por serie documental del  </a:t>
            </a:r>
            <a:r>
              <a:rPr lang="es-ES" sz="1800" u="sng" dirty="0"/>
              <a:t>Cuadro General de Clasificación Archivística.</a:t>
            </a:r>
          </a:p>
          <a:p>
            <a:pPr marL="324000" algn="just">
              <a:buClr>
                <a:srgbClr val="7030A0"/>
              </a:buClr>
              <a:buFont typeface="Wingdings" panose="05000000000000000000" pitchFamily="2" charset="2"/>
              <a:buChar char="q"/>
              <a:defRPr/>
            </a:pPr>
            <a:endParaRPr lang="es-MX" sz="1800" dirty="0"/>
          </a:p>
          <a:p>
            <a:pPr marL="0" indent="0" algn="just">
              <a:buClr>
                <a:srgbClr val="7030A0"/>
              </a:buClr>
              <a:buNone/>
              <a:defRPr/>
            </a:pPr>
            <a:endParaRPr lang="es-ES" altLang="es-MX" sz="1800" kern="0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/>
        </p:nvGraphicFramePr>
        <p:xfrm>
          <a:off x="537029" y="2764537"/>
          <a:ext cx="8310804" cy="14987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82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7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91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Unidad Administrativa:	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Secretaría Técnica del Pleno</a:t>
                      </a:r>
                      <a:endParaRPr lang="es-ES" sz="1200" dirty="0">
                        <a:effectLst/>
                      </a:endParaRPr>
                    </a:p>
                  </a:txBody>
                  <a:tcPr marL="68572" marR="68572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Área de Procedencia de Archivo: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</a:rPr>
                        <a:t>Secretaría Técnica del Pleno</a:t>
                      </a:r>
                      <a:endParaRPr lang="es-ES" sz="1100" b="1" dirty="0">
                        <a:effectLst/>
                      </a:endParaRPr>
                    </a:p>
                  </a:txBody>
                  <a:tcPr marL="68572" marR="6857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1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Nombre del responsable: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</a:rPr>
                        <a:t>Jesús</a:t>
                      </a:r>
                      <a:r>
                        <a:rPr lang="es-MX" sz="1100" b="1" baseline="0" dirty="0">
                          <a:effectLst/>
                        </a:rPr>
                        <a:t> López</a:t>
                      </a:r>
                      <a:endParaRPr lang="es-ES" sz="1100" b="1" dirty="0">
                        <a:effectLst/>
                      </a:endParaRPr>
                    </a:p>
                  </a:txBody>
                  <a:tcPr marL="68572" marR="6857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91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Cargo:		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</a:rPr>
                        <a:t>Secretario Técnico del Pleno</a:t>
                      </a:r>
                      <a:endParaRPr lang="es-ES" sz="1100" b="1" dirty="0">
                        <a:effectLst/>
                      </a:endParaRPr>
                    </a:p>
                  </a:txBody>
                  <a:tcPr marL="68572" marR="6857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Domicilio:	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</a:rPr>
                        <a:t>Av. Insurgentes Sur No. 3211 Col. Insurgentes Cuicuilco, Del. Coyoacán, C.P. 04530.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90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Teléfono: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</a:rPr>
                        <a:t>50042400 Ext. 2303</a:t>
                      </a:r>
                      <a:endParaRPr lang="es-ES" sz="1100" b="1" dirty="0">
                        <a:effectLst/>
                      </a:endParaRPr>
                    </a:p>
                  </a:txBody>
                  <a:tcPr marL="68572" marR="6857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32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Correo electrónico: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50440" algn="l"/>
                        </a:tabLst>
                      </a:pPr>
                      <a:r>
                        <a:rPr lang="es-MX" sz="1100" b="1" u="sng" dirty="0">
                          <a:effectLst/>
                          <a:hlinkClick r:id="rId3"/>
                        </a:rPr>
                        <a:t>archivo@inai.org.mx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/>
        </p:nvGraphicFramePr>
        <p:xfrm>
          <a:off x="537028" y="4260077"/>
          <a:ext cx="8310804" cy="15652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4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7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8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25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39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41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3251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</a:rPr>
                        <a:t> FONDO: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</a:rPr>
                        <a:t> INAI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12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 </a:t>
                      </a:r>
                      <a:endParaRPr lang="es-ES" sz="10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SECCIÓN:</a:t>
                      </a:r>
                      <a:endParaRPr lang="es-ES" sz="10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 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 </a:t>
                      </a:r>
                      <a:endParaRPr lang="es-ES" sz="10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SC01S PLENO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75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 </a:t>
                      </a:r>
                      <a:endParaRPr lang="es-ES" sz="10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</a:rPr>
                        <a:t>SERIE DOCUMENTAL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1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chemeClr val="bg1"/>
                          </a:solidFill>
                          <a:effectLst/>
                        </a:rPr>
                        <a:t>DESCRIPCIÓN</a:t>
                      </a:r>
                      <a:endParaRPr lang="es-E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1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chemeClr val="bg1"/>
                          </a:solidFill>
                          <a:effectLst/>
                        </a:rPr>
                        <a:t>FECHAS</a:t>
                      </a:r>
                      <a:endParaRPr lang="es-E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chemeClr val="bg1"/>
                          </a:solidFill>
                          <a:effectLst/>
                        </a:rPr>
                        <a:t>VOLUMEN DOCUMENTAL</a:t>
                      </a:r>
                      <a:endParaRPr lang="es-E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11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chemeClr val="bg1"/>
                          </a:solidFill>
                          <a:effectLst/>
                        </a:rPr>
                        <a:t>UBICACIÓN FÍSICA</a:t>
                      </a:r>
                      <a:endParaRPr lang="es-E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5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 dirty="0">
                          <a:effectLst/>
                        </a:rPr>
                        <a:t>SE01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</a:rPr>
                        <a:t> </a:t>
                      </a:r>
                      <a:endParaRPr lang="es-ES" sz="11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</a:rPr>
                        <a:t>Pleno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</a:rPr>
                        <a:t> Comprende las actas, audios y versiones estenográficas de las sesiones del Pleno en materia de la LFTAIPG y la LFPDPPP.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</a:rPr>
                        <a:t> </a:t>
                      </a:r>
                      <a:endParaRPr lang="es-ES" sz="11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 b="1" spc="100" dirty="0">
                          <a:effectLst/>
                        </a:rPr>
                        <a:t>2014-2015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 b="1" dirty="0">
                          <a:effectLst/>
                        </a:rPr>
                        <a:t>5 expedientes</a:t>
                      </a:r>
                      <a:r>
                        <a:rPr lang="es-MX" sz="1100" b="1" baseline="0" dirty="0">
                          <a:effectLst/>
                        </a:rPr>
                        <a:t> en </a:t>
                      </a:r>
                      <a:r>
                        <a:rPr lang="es-MX" sz="1100" b="1" dirty="0">
                          <a:effectLst/>
                        </a:rPr>
                        <a:t>Soporte físico y electrónico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</a:rPr>
                        <a:t>Nivel 3 Ala Insurgentes, en la Secretaría Técnica del Pleno.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Bocadillo: ovalado 2"/>
          <p:cNvSpPr/>
          <p:nvPr/>
        </p:nvSpPr>
        <p:spPr>
          <a:xfrm>
            <a:off x="9293381" y="2763514"/>
            <a:ext cx="2664296" cy="2016224"/>
          </a:xfrm>
          <a:prstGeom prst="wedgeEllipseCallout">
            <a:avLst>
              <a:gd name="adj1" fmla="val -48613"/>
              <a:gd name="adj2" fmla="val 6343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tx2"/>
                </a:solidFill>
              </a:rPr>
              <a:t>Obligación de Transparencia</a:t>
            </a:r>
            <a:endParaRPr lang="es-MX" sz="1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/>
              <a:cs typeface="Times New Roman"/>
            </a:endParaRPr>
          </a:p>
          <a:p>
            <a:pPr algn="ctr"/>
            <a:r>
              <a:rPr lang="es-MX" sz="1400" b="1" dirty="0">
                <a:solidFill>
                  <a:schemeClr val="tx2"/>
                </a:solidFill>
              </a:rPr>
              <a:t>LGTAIP, art. 70, fracción XLV</a:t>
            </a:r>
            <a:r>
              <a:rPr lang="es-MX" dirty="0"/>
              <a:t>     </a:t>
            </a:r>
          </a:p>
        </p:txBody>
      </p:sp>
    </p:spTree>
    <p:extLst>
      <p:ext uri="{BB962C8B-B14F-4D97-AF65-F5344CB8AC3E}">
        <p14:creationId xmlns:p14="http://schemas.microsoft.com/office/powerpoint/2010/main" val="36380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3244" y="-273301"/>
            <a:ext cx="10515600" cy="1325563"/>
          </a:xfrm>
        </p:spPr>
        <p:txBody>
          <a:bodyPr/>
          <a:lstStyle/>
          <a:p>
            <a:pPr algn="ctr"/>
            <a:r>
              <a:rPr lang="es-MX" b="1" dirty="0"/>
              <a:t>Coordinación entre Sistemas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3686" y="1254655"/>
            <a:ext cx="3619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 Consejo del Sistema Nacional de Transparencia, Acceso a la Información</a:t>
            </a:r>
          </a:p>
          <a:p>
            <a:pPr algn="ctr"/>
            <a:r>
              <a:rPr lang="es-MX" b="1" dirty="0"/>
              <a:t>y Protección de Datos Personales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7486748" y="1078335"/>
            <a:ext cx="2273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Consejo Nacional de Archivos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7727220" y="2115539"/>
            <a:ext cx="5323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Comité Coordinador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550" y="2733042"/>
            <a:ext cx="1999391" cy="84184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C003C05-4C7A-4CFF-8839-193637D50BDD}"/>
              </a:ext>
            </a:extLst>
          </p:cNvPr>
          <p:cNvSpPr txBox="1"/>
          <p:nvPr/>
        </p:nvSpPr>
        <p:spPr>
          <a:xfrm>
            <a:off x="3577145" y="2357133"/>
            <a:ext cx="1444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bg1"/>
                </a:solidFill>
              </a:rPr>
              <a:t>Sistema </a:t>
            </a:r>
          </a:p>
          <a:p>
            <a:pPr algn="ctr"/>
            <a:r>
              <a:rPr lang="es-ES" sz="1600" b="1" dirty="0">
                <a:solidFill>
                  <a:schemeClr val="bg1"/>
                </a:solidFill>
              </a:rPr>
              <a:t>Nacional de Transparencia</a:t>
            </a:r>
            <a:endParaRPr lang="es-MX" sz="1600" b="1" dirty="0">
              <a:solidFill>
                <a:schemeClr val="bg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B39A674-9172-404F-96B3-ACC507DFF6D7}"/>
              </a:ext>
            </a:extLst>
          </p:cNvPr>
          <p:cNvSpPr txBox="1"/>
          <p:nvPr/>
        </p:nvSpPr>
        <p:spPr>
          <a:xfrm>
            <a:off x="3720075" y="4883410"/>
            <a:ext cx="1530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bg1"/>
                </a:solidFill>
              </a:rPr>
              <a:t>Sistema </a:t>
            </a:r>
          </a:p>
          <a:p>
            <a:pPr algn="ctr"/>
            <a:r>
              <a:rPr lang="es-ES" sz="1600" b="1" dirty="0">
                <a:solidFill>
                  <a:schemeClr val="bg1"/>
                </a:solidFill>
              </a:rPr>
              <a:t>Nacional Anticorrupción</a:t>
            </a:r>
            <a:endParaRPr lang="es-MX" sz="1600" b="1" dirty="0">
              <a:solidFill>
                <a:schemeClr val="bg1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04BAEA5-7894-4495-8088-301A878A80C0}"/>
              </a:ext>
            </a:extLst>
          </p:cNvPr>
          <p:cNvSpPr txBox="1"/>
          <p:nvPr/>
        </p:nvSpPr>
        <p:spPr>
          <a:xfrm>
            <a:off x="7095694" y="4998710"/>
            <a:ext cx="15304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bg1"/>
                </a:solidFill>
              </a:rPr>
              <a:t>Sistema </a:t>
            </a:r>
          </a:p>
          <a:p>
            <a:pPr algn="ctr"/>
            <a:r>
              <a:rPr lang="es-ES" sz="1600" b="1" dirty="0">
                <a:solidFill>
                  <a:schemeClr val="bg1"/>
                </a:solidFill>
              </a:rPr>
              <a:t>Nacional de Mejora Regulatoria</a:t>
            </a:r>
            <a:endParaRPr lang="es-MX" sz="1600" b="1" dirty="0">
              <a:solidFill>
                <a:schemeClr val="bg1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634B5A8-DF0A-4B56-94F0-EBA59CCAB9A1}"/>
              </a:ext>
            </a:extLst>
          </p:cNvPr>
          <p:cNvSpPr txBox="1"/>
          <p:nvPr/>
        </p:nvSpPr>
        <p:spPr>
          <a:xfrm>
            <a:off x="843246" y="5091978"/>
            <a:ext cx="2273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Consejo Nacional de Mejora Regulatoria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1EF0833D-629B-41DF-9BDC-0A49577F7019}"/>
              </a:ext>
            </a:extLst>
          </p:cNvPr>
          <p:cNvSpPr/>
          <p:nvPr/>
        </p:nvSpPr>
        <p:spPr>
          <a:xfrm>
            <a:off x="2820945" y="2160425"/>
            <a:ext cx="2491408" cy="2366185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B19EC27-04F3-46B8-B015-0CB67261B1F0}"/>
              </a:ext>
            </a:extLst>
          </p:cNvPr>
          <p:cNvSpPr txBox="1"/>
          <p:nvPr/>
        </p:nvSpPr>
        <p:spPr>
          <a:xfrm>
            <a:off x="3207181" y="2881853"/>
            <a:ext cx="18249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SISTEMA NACIONAL DE TRANSPARENCIA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2D843ADE-6AF1-4EBD-9F53-BDFD70C8EED8}"/>
              </a:ext>
            </a:extLst>
          </p:cNvPr>
          <p:cNvSpPr/>
          <p:nvPr/>
        </p:nvSpPr>
        <p:spPr>
          <a:xfrm>
            <a:off x="4834858" y="928486"/>
            <a:ext cx="2491408" cy="2366185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1864FE6-4F6E-4438-B919-A71022645CBE}"/>
              </a:ext>
            </a:extLst>
          </p:cNvPr>
          <p:cNvSpPr txBox="1"/>
          <p:nvPr/>
        </p:nvSpPr>
        <p:spPr>
          <a:xfrm>
            <a:off x="5200098" y="1468855"/>
            <a:ext cx="18249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SISTEMA NACIONAL DE ARCHIVOS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8C754713-1B5A-4D6D-9085-40844F41C7AF}"/>
              </a:ext>
            </a:extLst>
          </p:cNvPr>
          <p:cNvSpPr/>
          <p:nvPr/>
        </p:nvSpPr>
        <p:spPr>
          <a:xfrm>
            <a:off x="6241044" y="4267192"/>
            <a:ext cx="2491408" cy="2366185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82A2177-4E80-440B-A15E-6C67D34D9FF3}"/>
              </a:ext>
            </a:extLst>
          </p:cNvPr>
          <p:cNvSpPr txBox="1"/>
          <p:nvPr/>
        </p:nvSpPr>
        <p:spPr>
          <a:xfrm>
            <a:off x="7629240" y="3134653"/>
            <a:ext cx="1988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SISTEMA NACIONAL ANTICORRUPCIÓN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369F67F5-6CE7-4854-AD1B-3153C7ACBD34}"/>
              </a:ext>
            </a:extLst>
          </p:cNvPr>
          <p:cNvSpPr/>
          <p:nvPr/>
        </p:nvSpPr>
        <p:spPr>
          <a:xfrm>
            <a:off x="6859265" y="2069808"/>
            <a:ext cx="2491408" cy="2366185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682F259E-41B5-44AA-B87D-9D58303721D7}"/>
              </a:ext>
            </a:extLst>
          </p:cNvPr>
          <p:cNvSpPr txBox="1"/>
          <p:nvPr/>
        </p:nvSpPr>
        <p:spPr>
          <a:xfrm>
            <a:off x="6609539" y="4864166"/>
            <a:ext cx="18249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SISTEMA NACIONAL DE FISCALIZACIÓN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523CFA8B-1AB1-49E4-969E-5856D5663CB3}"/>
              </a:ext>
            </a:extLst>
          </p:cNvPr>
          <p:cNvSpPr txBox="1"/>
          <p:nvPr/>
        </p:nvSpPr>
        <p:spPr>
          <a:xfrm>
            <a:off x="7161484" y="2672988"/>
            <a:ext cx="1988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SISTEMA NACIONAL ANTICORRUPCIÓN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BB03AE7C-961D-48FD-8451-E01773F02258}"/>
              </a:ext>
            </a:extLst>
          </p:cNvPr>
          <p:cNvSpPr txBox="1"/>
          <p:nvPr/>
        </p:nvSpPr>
        <p:spPr>
          <a:xfrm>
            <a:off x="4268470" y="4876252"/>
            <a:ext cx="18249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SISTEMA NACIONAL DE FISCALIZACIÓN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409DD76D-05DA-4E01-88A4-CDFA66B5FEC5}"/>
              </a:ext>
            </a:extLst>
          </p:cNvPr>
          <p:cNvSpPr/>
          <p:nvPr/>
        </p:nvSpPr>
        <p:spPr>
          <a:xfrm>
            <a:off x="3833023" y="4232052"/>
            <a:ext cx="2491408" cy="2366185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9B907958-D3B2-40E0-8F6F-5FBD176630D5}"/>
              </a:ext>
            </a:extLst>
          </p:cNvPr>
          <p:cNvSpPr txBox="1"/>
          <p:nvPr/>
        </p:nvSpPr>
        <p:spPr>
          <a:xfrm>
            <a:off x="4179159" y="4841112"/>
            <a:ext cx="18249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SISTEMA NACIONAL DE MEJORA REGULATORIA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38510B1E-6F0C-4EE4-902B-31C68742670A}"/>
              </a:ext>
            </a:extLst>
          </p:cNvPr>
          <p:cNvSpPr txBox="1"/>
          <p:nvPr/>
        </p:nvSpPr>
        <p:spPr>
          <a:xfrm>
            <a:off x="8920649" y="4440064"/>
            <a:ext cx="317940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dirty="0"/>
              <a:t>Auditoría Superior de la Federación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dirty="0"/>
              <a:t>Secretaría de la Función Pública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dirty="0"/>
              <a:t>Entidades de Fiscalización Superiores Locales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dirty="0"/>
              <a:t>Homólogos de Órganos Internos de Control en entidades federativas</a:t>
            </a:r>
            <a:endParaRPr lang="es-MX" sz="1600" b="1" dirty="0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6A7FFD85-3ABC-4F3F-90AD-7115540C702D}"/>
              </a:ext>
            </a:extLst>
          </p:cNvPr>
          <p:cNvSpPr txBox="1"/>
          <p:nvPr/>
        </p:nvSpPr>
        <p:spPr>
          <a:xfrm>
            <a:off x="-50975" y="6436118"/>
            <a:ext cx="4530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FF0000"/>
                </a:solidFill>
              </a:rPr>
              <a:t>* Art. 74, LGA. Coordinación entre SNA, SNT y SNA</a:t>
            </a:r>
            <a:endParaRPr lang="es-MX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54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4">
            <a:extLst>
              <a:ext uri="{FF2B5EF4-FFF2-40B4-BE49-F238E27FC236}">
                <a16:creationId xmlns:a16="http://schemas.microsoft.com/office/drawing/2014/main" id="{F9189FB9-47F8-4492-9C3F-F8730CE4E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402" y="0"/>
            <a:ext cx="12281402" cy="688657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s-MX" b="1" dirty="0"/>
              <a:t>Gracias! </a:t>
            </a:r>
            <a:br>
              <a:rPr lang="es-MX" b="1" dirty="0"/>
            </a:br>
            <a:r>
              <a:rPr lang="es-MX" b="1" dirty="0"/>
              <a:t>	</a:t>
            </a:r>
          </a:p>
        </p:txBody>
      </p:sp>
      <p:sp>
        <p:nvSpPr>
          <p:cNvPr id="5" name="Marcador de texto 2"/>
          <p:cNvSpPr txBox="1">
            <a:spLocks/>
          </p:cNvSpPr>
          <p:nvPr/>
        </p:nvSpPr>
        <p:spPr>
          <a:xfrm>
            <a:off x="6105525" y="4358997"/>
            <a:ext cx="5211763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60328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311CD4-6882-45C1-B91C-5265DDAF5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487" y="619676"/>
            <a:ext cx="10515600" cy="4351338"/>
          </a:xfrm>
        </p:spPr>
        <p:txBody>
          <a:bodyPr>
            <a:noAutofit/>
          </a:bodyPr>
          <a:lstStyle/>
          <a:p>
            <a:pPr algn="just"/>
            <a:endParaRPr lang="es-MX" sz="4000" dirty="0"/>
          </a:p>
          <a:p>
            <a:pPr algn="just"/>
            <a:r>
              <a:rPr lang="es-MX" sz="4000" dirty="0"/>
              <a:t> </a:t>
            </a:r>
            <a:r>
              <a:rPr lang="es-MX" sz="4000" b="1" dirty="0"/>
              <a:t>Artículo 1. </a:t>
            </a:r>
            <a:r>
              <a:rPr lang="es-MX" sz="4000" dirty="0"/>
              <a:t>La presente Ley es de orden público y de observancia general en todo el territorio nacional, y </a:t>
            </a:r>
            <a:r>
              <a:rPr lang="es-MX" sz="4000" b="1" dirty="0">
                <a:solidFill>
                  <a:srgbClr val="FF0000"/>
                </a:solidFill>
              </a:rPr>
              <a:t>tiene por objeto establecer los principios y bases generales para la </a:t>
            </a:r>
            <a:r>
              <a:rPr lang="es-MX" sz="4000" b="1" u="sng" dirty="0">
                <a:solidFill>
                  <a:srgbClr val="FF0000"/>
                </a:solidFill>
              </a:rPr>
              <a:t>organización y conservación, administración y preservación </a:t>
            </a:r>
            <a:r>
              <a:rPr lang="es-MX" sz="4000" b="1" dirty="0">
                <a:solidFill>
                  <a:srgbClr val="FF0000"/>
                </a:solidFill>
              </a:rPr>
              <a:t>homogénea de los archivos </a:t>
            </a:r>
            <a:r>
              <a:rPr lang="es-MX" sz="4000" dirty="0"/>
              <a:t>en posesión de cualquier autoridad, entidad, órgano y organismo[…] </a:t>
            </a:r>
          </a:p>
        </p:txBody>
      </p:sp>
    </p:spTree>
    <p:extLst>
      <p:ext uri="{BB962C8B-B14F-4D97-AF65-F5344CB8AC3E}">
        <p14:creationId xmlns:p14="http://schemas.microsoft.com/office/powerpoint/2010/main" val="242416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714705-E307-4418-8C57-7FD6A1AEA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420062" cy="438604"/>
          </a:xfrm>
        </p:spPr>
        <p:txBody>
          <a:bodyPr>
            <a:noAutofit/>
          </a:bodyPr>
          <a:lstStyle/>
          <a:p>
            <a:pPr algn="just"/>
            <a:r>
              <a:rPr lang="es-MX" sz="3200" dirty="0"/>
              <a:t> </a:t>
            </a:r>
            <a:r>
              <a:rPr lang="es-MX" sz="3200" b="1" dirty="0"/>
              <a:t>Artículo 2. </a:t>
            </a:r>
            <a:endParaRPr lang="es-MX" sz="3200" dirty="0"/>
          </a:p>
        </p:txBody>
      </p:sp>
      <p:graphicFrame>
        <p:nvGraphicFramePr>
          <p:cNvPr id="2" name="Tabla 3">
            <a:extLst>
              <a:ext uri="{FF2B5EF4-FFF2-40B4-BE49-F238E27FC236}">
                <a16:creationId xmlns:a16="http://schemas.microsoft.com/office/drawing/2014/main" id="{9EDFF53A-4A42-4C37-9AE6-EB421B5538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423521"/>
              </p:ext>
            </p:extLst>
          </p:nvPr>
        </p:nvGraphicFramePr>
        <p:xfrm>
          <a:off x="0" y="609600"/>
          <a:ext cx="12192000" cy="624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65779">
                  <a:extLst>
                    <a:ext uri="{9D8B030D-6E8A-4147-A177-3AD203B41FA5}">
                      <a16:colId xmlns:a16="http://schemas.microsoft.com/office/drawing/2014/main" val="66195536"/>
                    </a:ext>
                  </a:extLst>
                </a:gridCol>
                <a:gridCol w="4426221">
                  <a:extLst>
                    <a:ext uri="{9D8B030D-6E8A-4147-A177-3AD203B41FA5}">
                      <a16:colId xmlns:a16="http://schemas.microsoft.com/office/drawing/2014/main" val="1995788366"/>
                    </a:ext>
                  </a:extLst>
                </a:gridCol>
              </a:tblGrid>
              <a:tr h="395263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OBJETIVOS ESPECIFICOS</a:t>
                      </a:r>
                      <a:endParaRPr lang="es-MX" dirty="0"/>
                    </a:p>
                  </a:txBody>
                  <a:tcPr>
                    <a:solidFill>
                      <a:srgbClr val="86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RESULTADOS</a:t>
                      </a:r>
                      <a:endParaRPr lang="es-MX" dirty="0"/>
                    </a:p>
                  </a:txBody>
                  <a:tcPr>
                    <a:solidFill>
                      <a:srgbClr val="86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644158"/>
                  </a:ext>
                </a:extLst>
              </a:tr>
              <a:tr h="974620">
                <a:tc>
                  <a:txBody>
                    <a:bodyPr/>
                    <a:lstStyle/>
                    <a:p>
                      <a:r>
                        <a:rPr lang="es-MX" sz="1800" b="1" dirty="0"/>
                        <a:t>1. </a:t>
                      </a:r>
                      <a:r>
                        <a:rPr lang="es-MX" sz="1800" dirty="0"/>
                        <a:t>Promover el uso de métodos y técnicas archivísticas encaminadas al desarrollo de Sistemas de Archivos </a:t>
                      </a:r>
                      <a:endParaRPr lang="es-MX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800" dirty="0"/>
                        <a:t>Eficiencia y eficacia de la administración pública, la correcta gestión gubernamental y el avance institucional.</a:t>
                      </a:r>
                      <a:endParaRPr lang="es-MX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008010"/>
                  </a:ext>
                </a:extLst>
              </a:tr>
              <a:tr h="1267007">
                <a:tc>
                  <a:txBody>
                    <a:bodyPr/>
                    <a:lstStyle/>
                    <a:p>
                      <a:r>
                        <a:rPr lang="es-ES" b="1" dirty="0"/>
                        <a:t>2. </a:t>
                      </a:r>
                      <a:r>
                        <a:rPr lang="es-ES" dirty="0"/>
                        <a:t>Establecer Sistemas de Archivos</a:t>
                      </a:r>
                      <a:endParaRPr lang="es-MX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800" b="0" dirty="0">
                          <a:solidFill>
                            <a:schemeClr val="tx1"/>
                          </a:solidFill>
                        </a:rPr>
                        <a:t>Organización, conservación, disponibilidad, integridad y localización expedita, de los documentos de archivo que poseen los sujetos obligados.</a:t>
                      </a:r>
                      <a:endParaRPr lang="es-MX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639750"/>
                  </a:ext>
                </a:extLst>
              </a:tr>
              <a:tr h="1267007">
                <a:tc>
                  <a:txBody>
                    <a:bodyPr/>
                    <a:lstStyle/>
                    <a:p>
                      <a:r>
                        <a:rPr lang="es-ES" b="1" dirty="0"/>
                        <a:t>3. </a:t>
                      </a:r>
                      <a:r>
                        <a:rPr lang="es-ES" dirty="0"/>
                        <a:t>Regular la organización y funcionamiento del sistema institucional de archivos</a:t>
                      </a:r>
                      <a:endParaRPr lang="es-MX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dirty="0"/>
                        <a:t>Información actualizada y publicada referente a indicadores de gestión y al ejercicio de recursos públicos, así como aquella que sea de interés público.</a:t>
                      </a:r>
                      <a:endParaRPr lang="es-MX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441432"/>
                  </a:ext>
                </a:extLst>
              </a:tr>
              <a:tr h="974620">
                <a:tc>
                  <a:txBody>
                    <a:bodyPr/>
                    <a:lstStyle/>
                    <a:p>
                      <a:r>
                        <a:rPr lang="es-ES" b="1" dirty="0"/>
                        <a:t>4. </a:t>
                      </a:r>
                      <a:r>
                        <a:rPr lang="es-ES" dirty="0"/>
                        <a:t>Promueve el uso y difusión de archivos</a:t>
                      </a:r>
                      <a:endParaRPr lang="es-MX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dirty="0"/>
                        <a:t>Favorece la toma de decisiones, la investigación y resguardo de la memoria institucional de México.</a:t>
                      </a:r>
                      <a:endParaRPr lang="es-MX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32494"/>
                  </a:ext>
                </a:extLst>
              </a:tr>
              <a:tr h="395263">
                <a:tc>
                  <a:txBody>
                    <a:bodyPr/>
                    <a:lstStyle/>
                    <a:p>
                      <a:r>
                        <a:rPr lang="es-ES" b="1" dirty="0"/>
                        <a:t>5. </a:t>
                      </a:r>
                      <a:r>
                        <a:rPr lang="es-ES" dirty="0"/>
                        <a:t>Promueve uso y aprovechamiento de tecnologías de la información</a:t>
                      </a:r>
                      <a:endParaRPr lang="es-MX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Mejora la administración de los archivos</a:t>
                      </a:r>
                      <a:endParaRPr lang="es-MX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188570"/>
                  </a:ext>
                </a:extLst>
              </a:tr>
              <a:tr h="974620">
                <a:tc>
                  <a:txBody>
                    <a:bodyPr/>
                    <a:lstStyle/>
                    <a:p>
                      <a:r>
                        <a:rPr lang="es-ES" b="1" dirty="0"/>
                        <a:t>6. </a:t>
                      </a:r>
                      <a:r>
                        <a:rPr lang="es-ES" dirty="0"/>
                        <a:t>Desarrollo e implementación de un sistema integral de gestión de documentos electrónicos</a:t>
                      </a:r>
                      <a:endParaRPr lang="es-MX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dirty="0"/>
                        <a:t>Establecimiento de gobiernos digitales y abiertos en el ámbito federal, estatal y municipal en beneficio de la ciudadanía. </a:t>
                      </a:r>
                      <a:endParaRPr lang="es-MX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215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843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EDE9AF-50B3-4B26-8997-B2E701DDD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17" y="39411"/>
            <a:ext cx="10515600" cy="1325563"/>
          </a:xfrm>
        </p:spPr>
        <p:txBody>
          <a:bodyPr/>
          <a:lstStyle/>
          <a:p>
            <a:r>
              <a:rPr lang="es-ES" b="1" dirty="0">
                <a:solidFill>
                  <a:srgbClr val="FF0000"/>
                </a:solidFill>
              </a:rPr>
              <a:t>Artículo 3.</a:t>
            </a:r>
            <a:endParaRPr lang="es-MX" b="1" dirty="0">
              <a:solidFill>
                <a:srgbClr val="FF0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A8F31C-8DA2-4D3F-91E2-349BFB019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17" y="1391478"/>
            <a:ext cx="11900453" cy="5327374"/>
          </a:xfrm>
        </p:spPr>
        <p:txBody>
          <a:bodyPr>
            <a:noAutofit/>
          </a:bodyPr>
          <a:lstStyle/>
          <a:p>
            <a:pPr algn="just"/>
            <a:r>
              <a:rPr lang="es-MX" sz="3200" dirty="0"/>
              <a:t>La aplicación e interpretación de esta Ley se hará acorde a la Constitución Política de los Estados Unidos Mexicanos y los tratados internacionales de los que México sea parte, privilegiando el respeto </a:t>
            </a:r>
            <a:r>
              <a:rPr lang="es-MX" sz="3200" u="sng" dirty="0"/>
              <a:t>irrestricto a los derechos humanos y favoreciendo en todo tiempo la protección más amplia a las personas y el interés público</a:t>
            </a:r>
            <a:r>
              <a:rPr lang="es-MX" sz="3200" dirty="0"/>
              <a:t>. </a:t>
            </a:r>
          </a:p>
          <a:p>
            <a:pPr algn="just"/>
            <a:r>
              <a:rPr lang="es-MX" sz="3200" dirty="0"/>
              <a:t>A falta de disposición expresa en la presente Ley, se aplicarán de manera supletoria las disposiciones administrativas correspondientes en la </a:t>
            </a:r>
            <a:r>
              <a:rPr lang="es-MX" sz="3200" u="sng" dirty="0"/>
              <a:t>Ley General de Responsabilidades Administrativas, la Ley Federal de Procedimiento Administrativo y Código Federal de Procedimientos Civiles, así como las leyes en materia de procedimiento administrativo y en materia civil de las entidades federativas en el ámbito de sus respectivas competencias</a:t>
            </a:r>
            <a:r>
              <a:rPr lang="es-MX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42694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CF6659-156C-4D32-8884-9B49D67A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43" y="0"/>
            <a:ext cx="10515600" cy="1325563"/>
          </a:xfrm>
        </p:spPr>
        <p:txBody>
          <a:bodyPr/>
          <a:lstStyle/>
          <a:p>
            <a:r>
              <a:rPr lang="es-MX" b="1" dirty="0">
                <a:solidFill>
                  <a:srgbClr val="FF0000"/>
                </a:solidFill>
                <a:latin typeface="+mn-lt"/>
              </a:rPr>
              <a:t>Artículo 5.</a:t>
            </a:r>
            <a:endParaRPr lang="es-MX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EB346D-097D-49DD-A7CD-1D1C4949D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148" y="1149764"/>
            <a:ext cx="11913704" cy="5569088"/>
          </a:xfrm>
        </p:spPr>
        <p:txBody>
          <a:bodyPr>
            <a:normAutofit/>
          </a:bodyPr>
          <a:lstStyle/>
          <a:p>
            <a:pPr algn="just"/>
            <a:r>
              <a:rPr lang="es-MX" sz="2700" dirty="0"/>
              <a:t>Los sujetos obligados que refiere esta Ley </a:t>
            </a:r>
            <a:r>
              <a:rPr lang="es-MX" sz="2700" b="1" u="sng" dirty="0">
                <a:solidFill>
                  <a:srgbClr val="FF0000"/>
                </a:solidFill>
              </a:rPr>
              <a:t>se regirán por los siguientes principios</a:t>
            </a:r>
            <a:r>
              <a:rPr lang="es-MX" sz="2700" dirty="0"/>
              <a:t>: </a:t>
            </a:r>
          </a:p>
          <a:p>
            <a:pPr algn="just"/>
            <a:r>
              <a:rPr lang="es-MX" sz="2700" b="1" dirty="0"/>
              <a:t>I. Conservación</a:t>
            </a:r>
            <a:r>
              <a:rPr lang="es-MX" sz="2700" dirty="0"/>
              <a:t>: Adoptar las medidas de índole técnica, administrativa, ambiental y tecnológica, para la adecuada preservación de los documentos de archivo; </a:t>
            </a:r>
          </a:p>
          <a:p>
            <a:pPr algn="just"/>
            <a:r>
              <a:rPr lang="es-MX" sz="2700" b="1" dirty="0"/>
              <a:t>II. </a:t>
            </a:r>
            <a:r>
              <a:rPr lang="es-MX" sz="2700" b="1" dirty="0">
                <a:solidFill>
                  <a:srgbClr val="FF0000"/>
                </a:solidFill>
              </a:rPr>
              <a:t>Procedencia</a:t>
            </a:r>
            <a:r>
              <a:rPr lang="es-MX" sz="2700" dirty="0">
                <a:solidFill>
                  <a:srgbClr val="FF0000"/>
                </a:solidFill>
              </a:rPr>
              <a:t>:</a:t>
            </a:r>
            <a:r>
              <a:rPr lang="es-MX" sz="2700" dirty="0"/>
              <a:t> Conservar el origen de cada fondo documental producido por los sujetos obligados, para distinguirlo de otros fondos semejantes y respetar el </a:t>
            </a:r>
            <a:r>
              <a:rPr lang="es-MX" sz="2700" b="1" dirty="0">
                <a:solidFill>
                  <a:srgbClr val="FF0000"/>
                </a:solidFill>
              </a:rPr>
              <a:t>orden</a:t>
            </a:r>
            <a:r>
              <a:rPr lang="es-MX" sz="2700" dirty="0"/>
              <a:t> interno de las series documentales en el desarrollo de su actividad institucional; </a:t>
            </a:r>
          </a:p>
          <a:p>
            <a:pPr algn="just"/>
            <a:r>
              <a:rPr lang="es-MX" sz="2700" b="1" dirty="0"/>
              <a:t>III. Integridad</a:t>
            </a:r>
            <a:r>
              <a:rPr lang="es-MX" sz="2700" dirty="0"/>
              <a:t>: Garantizar que los documentos de archivo sean completos y veraces para reflejar con exactitud la información contenida; </a:t>
            </a:r>
          </a:p>
          <a:p>
            <a:pPr algn="just"/>
            <a:r>
              <a:rPr lang="es-MX" sz="2700" b="1" dirty="0"/>
              <a:t>IV. Disponibilidad</a:t>
            </a:r>
            <a:r>
              <a:rPr lang="es-MX" sz="2700" dirty="0"/>
              <a:t>: Adoptar medidas pertinentes para la localización expedita de los documentos de archivo, y </a:t>
            </a:r>
          </a:p>
          <a:p>
            <a:pPr algn="just"/>
            <a:r>
              <a:rPr lang="es-MX" sz="2700" b="1" dirty="0"/>
              <a:t>V. Accesibilidad</a:t>
            </a:r>
            <a:r>
              <a:rPr lang="es-MX" sz="2700" dirty="0"/>
              <a:t>: Garantizar el acceso a la consulta de los archivos de acuerdo con esta Ley y las disposiciones jurídicas aplicables.</a:t>
            </a:r>
          </a:p>
        </p:txBody>
      </p:sp>
    </p:spTree>
    <p:extLst>
      <p:ext uri="{BB962C8B-B14F-4D97-AF65-F5344CB8AC3E}">
        <p14:creationId xmlns:p14="http://schemas.microsoft.com/office/powerpoint/2010/main" val="2134109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2BEF82-381B-4C93-94B0-467DCDE04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08383"/>
          </a:xfrm>
        </p:spPr>
        <p:txBody>
          <a:bodyPr/>
          <a:lstStyle/>
          <a:p>
            <a:r>
              <a:rPr lang="es-MX" b="1" dirty="0">
                <a:solidFill>
                  <a:srgbClr val="FF0000"/>
                </a:solidFill>
                <a:latin typeface="+mn-lt"/>
              </a:rPr>
              <a:t>Artículo 6.</a:t>
            </a:r>
            <a:endParaRPr lang="es-MX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EB6EC9-BA64-4743-83A5-0D9E0016C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409" y="808383"/>
            <a:ext cx="11781182" cy="604961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2300" dirty="0"/>
              <a:t>Toda la </a:t>
            </a:r>
            <a:r>
              <a:rPr lang="es-MX" sz="2300" dirty="0">
                <a:highlight>
                  <a:srgbClr val="FFFF00"/>
                </a:highlight>
              </a:rPr>
              <a:t>información</a:t>
            </a:r>
            <a:r>
              <a:rPr lang="es-MX" sz="2300" dirty="0"/>
              <a:t> contenida en los </a:t>
            </a:r>
            <a:r>
              <a:rPr lang="es-MX" sz="2300" u="sng" dirty="0"/>
              <a:t>documentos de archivo*</a:t>
            </a:r>
            <a:r>
              <a:rPr lang="es-MX" sz="2300" dirty="0"/>
              <a:t> producidos, obtenidos, adquiridos, transformados o en posesión de los sujetos obligados, </a:t>
            </a:r>
            <a:r>
              <a:rPr lang="es-MX" sz="2300" b="1" dirty="0"/>
              <a:t>será pública y accesible a cualquier persona en los términos y condiciones que establece la legislación en materia de transparencia y acceso a la información pública y de protección de datos personales. </a:t>
            </a:r>
          </a:p>
          <a:p>
            <a:pPr marL="0" indent="0" algn="just">
              <a:buNone/>
            </a:pPr>
            <a:r>
              <a:rPr lang="es-MX" sz="2300" b="1" dirty="0">
                <a:solidFill>
                  <a:srgbClr val="FF0000"/>
                </a:solidFill>
              </a:rPr>
              <a:t>El Estado mexicano deberá garantizar la organización, conservación y preservación de los archivos con el objeto de respetar el derecho a la verdad y el acceso a la información contenida en los archivos, así como fomentar el conocimiento del patrimonio documental de la Nación. </a:t>
            </a:r>
          </a:p>
          <a:p>
            <a:pPr algn="just"/>
            <a:r>
              <a:rPr lang="es-MX" sz="2300" b="1" dirty="0"/>
              <a:t>Artículo 7. </a:t>
            </a:r>
            <a:r>
              <a:rPr lang="es-MX" sz="2300" dirty="0"/>
              <a:t>Los sujetos obligados deberán </a:t>
            </a:r>
            <a:r>
              <a:rPr lang="es-MX" sz="2300" b="1" dirty="0"/>
              <a:t>producir, registrar, organizar y conservar los documentos de archivo </a:t>
            </a:r>
            <a:r>
              <a:rPr lang="es-MX" sz="2300" dirty="0"/>
              <a:t>sobre todo acto que derive del </a:t>
            </a:r>
            <a:r>
              <a:rPr lang="es-MX" sz="2300" u="sng" dirty="0">
                <a:solidFill>
                  <a:srgbClr val="FF0000"/>
                </a:solidFill>
              </a:rPr>
              <a:t>ejercicio de sus facultades, competencias o funciones </a:t>
            </a:r>
            <a:r>
              <a:rPr lang="es-MX" sz="2300" dirty="0"/>
              <a:t>de acuerdo con lo establecido en las disposiciones jurídicas correspondientes. </a:t>
            </a:r>
          </a:p>
          <a:p>
            <a:pPr algn="just"/>
            <a:r>
              <a:rPr lang="es-MX" sz="2300" b="1" dirty="0"/>
              <a:t>Artículo 8. </a:t>
            </a:r>
            <a:r>
              <a:rPr lang="es-MX" sz="2300" dirty="0"/>
              <a:t>Los documentos producidos en los términos del artículo anterior, son considerados </a:t>
            </a:r>
            <a:r>
              <a:rPr lang="es-MX" sz="2300" b="1" dirty="0">
                <a:solidFill>
                  <a:srgbClr val="FF0000"/>
                </a:solidFill>
              </a:rPr>
              <a:t>documentos públicos </a:t>
            </a:r>
            <a:r>
              <a:rPr lang="es-MX" sz="2300" dirty="0"/>
              <a:t>de conformidad con las disposiciones aplicables. </a:t>
            </a:r>
          </a:p>
          <a:p>
            <a:pPr algn="just">
              <a:lnSpc>
                <a:spcPct val="100000"/>
              </a:lnSpc>
            </a:pPr>
            <a:r>
              <a:rPr lang="es-MX" sz="1200" dirty="0"/>
              <a:t>A aquel que registra un hecho, acto administrativo, jurídico, fiscal o contable producido, recibido y utilizado en el ejercicio de las facultades, competencias o funciones de los sujetos obligados, con independencia de su </a:t>
            </a:r>
            <a:r>
              <a:rPr lang="es-MX" sz="1200" b="1" dirty="0">
                <a:solidFill>
                  <a:srgbClr val="FF0000"/>
                </a:solidFill>
              </a:rPr>
              <a:t>soporte documental</a:t>
            </a:r>
            <a:r>
              <a:rPr lang="es-MX" sz="1200" dirty="0"/>
              <a:t>; </a:t>
            </a:r>
          </a:p>
          <a:p>
            <a:pPr algn="just">
              <a:lnSpc>
                <a:spcPct val="100000"/>
              </a:lnSpc>
            </a:pPr>
            <a:r>
              <a:rPr lang="es-MX" sz="1200" dirty="0"/>
              <a:t>Soportes documentales: A los medios en los cuales se contiene información además del papel, siendo estos materiales audiovisuales, fotográficos, fílmicos, digitales, electrónicos, sonoros, visuales, entre otros;</a:t>
            </a:r>
          </a:p>
        </p:txBody>
      </p:sp>
    </p:spTree>
    <p:extLst>
      <p:ext uri="{BB962C8B-B14F-4D97-AF65-F5344CB8AC3E}">
        <p14:creationId xmlns:p14="http://schemas.microsoft.com/office/powerpoint/2010/main" val="415217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2BEF82-381B-4C93-94B0-467DCDE04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08383"/>
          </a:xfrm>
        </p:spPr>
        <p:txBody>
          <a:bodyPr/>
          <a:lstStyle/>
          <a:p>
            <a:r>
              <a:rPr lang="es-MX" b="1" dirty="0"/>
              <a:t>Artículo 9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EB6EC9-BA64-4743-83A5-0D9E0016C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409" y="1480931"/>
            <a:ext cx="11781182" cy="1948069"/>
          </a:xfrm>
        </p:spPr>
        <p:txBody>
          <a:bodyPr>
            <a:noAutofit/>
          </a:bodyPr>
          <a:lstStyle/>
          <a:p>
            <a:pPr algn="just"/>
            <a:r>
              <a:rPr lang="es-MX" sz="3600" dirty="0"/>
              <a:t>Los </a:t>
            </a:r>
            <a:r>
              <a:rPr lang="es-MX" sz="3600" dirty="0">
                <a:solidFill>
                  <a:srgbClr val="FF0000"/>
                </a:solidFill>
              </a:rPr>
              <a:t>documentos públicos </a:t>
            </a:r>
            <a:r>
              <a:rPr lang="es-MX" sz="3600" dirty="0"/>
              <a:t>de los sujetos obligados tendrán </a:t>
            </a:r>
            <a:r>
              <a:rPr lang="es-MX" sz="3600" b="1" u="sng" dirty="0"/>
              <a:t>un doble carácter</a:t>
            </a:r>
            <a:r>
              <a:rPr lang="es-MX" sz="3600" dirty="0"/>
              <a:t>: son bienes nacionales con la categoría de bienes muebles, de acuerdo con la </a:t>
            </a:r>
            <a:r>
              <a:rPr lang="es-MX" sz="3600" u="sng" dirty="0"/>
              <a:t>Ley General de Bienes Nacionales</a:t>
            </a:r>
            <a:r>
              <a:rPr lang="es-MX" sz="3600" dirty="0"/>
              <a:t>; y son Monumentos históricos con la categoría de bien patrimonial documental en los términos de la </a:t>
            </a:r>
            <a:r>
              <a:rPr lang="es-MX" sz="3600" u="sng" dirty="0"/>
              <a:t>Ley Federal sobre Monumentos y Zonas Arqueológicos, Artísticos e Históricos</a:t>
            </a:r>
            <a:r>
              <a:rPr lang="es-MX" sz="3600" dirty="0"/>
              <a:t> y de las demás disposiciones locales aplicables.</a:t>
            </a:r>
          </a:p>
        </p:txBody>
      </p:sp>
    </p:spTree>
    <p:extLst>
      <p:ext uri="{BB962C8B-B14F-4D97-AF65-F5344CB8AC3E}">
        <p14:creationId xmlns:p14="http://schemas.microsoft.com/office/powerpoint/2010/main" val="25659148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1406</TotalTime>
  <Words>3561</Words>
  <Application>Microsoft Office PowerPoint</Application>
  <PresentationFormat>Panorámica</PresentationFormat>
  <Paragraphs>423</Paragraphs>
  <Slides>38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9" baseType="lpstr">
      <vt:lpstr>Aparajita</vt:lpstr>
      <vt:lpstr>Arial</vt:lpstr>
      <vt:lpstr>Arial Narrow</vt:lpstr>
      <vt:lpstr>Calibri</vt:lpstr>
      <vt:lpstr>Calibri Light</vt:lpstr>
      <vt:lpstr>Century Gothic</vt:lpstr>
      <vt:lpstr>Symbol</vt:lpstr>
      <vt:lpstr>Times</vt:lpstr>
      <vt:lpstr>Times New Roman</vt:lpstr>
      <vt:lpstr>Wingdings</vt:lpstr>
      <vt:lpstr>Tema de Office</vt:lpstr>
      <vt:lpstr>Presentación de PowerPoint</vt:lpstr>
      <vt:lpstr>Ley General de Archivos Publicada el 15 de junio de 2018 En vigor a partir del 15 de junio de 2019</vt:lpstr>
      <vt:lpstr>Plazos de la Ley General de Archivos  (Transitorios)</vt:lpstr>
      <vt:lpstr>Presentación de PowerPoint</vt:lpstr>
      <vt:lpstr>Presentación de PowerPoint</vt:lpstr>
      <vt:lpstr>Artículo 3.</vt:lpstr>
      <vt:lpstr>Artículo 5.</vt:lpstr>
      <vt:lpstr>Artículo 6.</vt:lpstr>
      <vt:lpstr>Artículo 9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LGA. De las Obligaciones </vt:lpstr>
      <vt:lpstr>Presentación de PowerPoint</vt:lpstr>
      <vt:lpstr>GRUPO INTERDISCIPLINARIO Artículos 50 - 59</vt:lpstr>
      <vt:lpstr>LGA. Del Sistema Institucional de Archivos</vt:lpstr>
      <vt:lpstr>Tipos de archivos</vt:lpstr>
      <vt:lpstr>Procesos de gestión documental</vt:lpstr>
      <vt:lpstr>Presentación de PowerPoint</vt:lpstr>
      <vt:lpstr>INTRUMENTOS DE CONTROL: CUADRO GENERAL DE CLASIFICACIÓN ARCHIVÍSTICA Y CATÁLOGO DE DISPOSICIÓN DOCUMENTAL</vt:lpstr>
      <vt:lpstr>Presentación de PowerPoint</vt:lpstr>
      <vt:lpstr>Presentación de PowerPoint</vt:lpstr>
      <vt:lpstr>Catálogo de Disposición Documental</vt:lpstr>
      <vt:lpstr>Valores primarios</vt:lpstr>
      <vt:lpstr>Valores secundarios</vt:lpstr>
      <vt:lpstr>Diposición documental</vt:lpstr>
      <vt:lpstr>Presentación de PowerPoint</vt:lpstr>
      <vt:lpstr>EXPEDIENTES IDENTIFICADOS</vt:lpstr>
      <vt:lpstr>Instrumentos de Consulta Archivística</vt:lpstr>
      <vt:lpstr>Presentación de PowerPoint</vt:lpstr>
      <vt:lpstr>Guía de archivo documental</vt:lpstr>
      <vt:lpstr>Coordinación entre Sistemas</vt:lpstr>
      <vt:lpstr>Gracias!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Zarate Romero, Cristina</dc:creator>
  <cp:lastModifiedBy>Usuario de Windows</cp:lastModifiedBy>
  <cp:revision>48</cp:revision>
  <dcterms:created xsi:type="dcterms:W3CDTF">2020-03-11T23:13:40Z</dcterms:created>
  <dcterms:modified xsi:type="dcterms:W3CDTF">2020-11-11T17:47:48Z</dcterms:modified>
</cp:coreProperties>
</file>