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7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1192311"/>
          </a:xfrm>
        </p:spPr>
        <p:txBody>
          <a:bodyPr>
            <a:normAutofit/>
          </a:bodyPr>
          <a:lstStyle/>
          <a:p>
            <a:r>
              <a:rPr lang="es-ES" dirty="0" smtClean="0"/>
              <a:t>DOCUMENTOS DE ARCHIVO ELECTRÓNICO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349629"/>
            <a:ext cx="8001000" cy="3213897"/>
          </a:xfrm>
        </p:spPr>
        <p:txBody>
          <a:bodyPr anchor="ctr">
            <a:noAutofit/>
          </a:bodyPr>
          <a:lstStyle/>
          <a:p>
            <a:pPr algn="r"/>
            <a:r>
              <a:rPr lang="es-ES" sz="3600" dirty="0" smtClean="0"/>
              <a:t>Una Buena Gestión Documental en el Marco de la Ley General de Archivos</a:t>
            </a:r>
            <a:endParaRPr lang="es-ES" sz="36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42381"/>
            <a:ext cx="2012417" cy="1224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168" y="265120"/>
            <a:ext cx="3609881" cy="15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i="1" dirty="0" smtClean="0"/>
              <a:t>… </a:t>
            </a:r>
            <a:r>
              <a:rPr lang="es-ES" sz="2400" b="1" i="1" dirty="0" smtClean="0"/>
              <a:t>para </a:t>
            </a:r>
            <a:r>
              <a:rPr lang="es-ES" sz="2400" b="1" i="1" dirty="0"/>
              <a:t>la gestión documental electrónica la incorporación, asignación de acceso, seguridad, almacenamiento, uso y </a:t>
            </a:r>
            <a:r>
              <a:rPr lang="es-ES" sz="2400" b="1" i="1" dirty="0" smtClean="0"/>
              <a:t>trazabilidad</a:t>
            </a:r>
            <a:r>
              <a:rPr lang="es-ES_tradnl" sz="2400" b="1" dirty="0" smtClean="0"/>
              <a:t> </a:t>
            </a:r>
            <a:r>
              <a:rPr lang="es-ES_tradnl" i="1" dirty="0"/>
              <a:t>[cualidad que permite, a través de un sistema automatizado para la gestión documental y administración de archivos, identificar el acceso y la modificación de documentos electrónicos]</a:t>
            </a:r>
            <a:r>
              <a:rPr lang="es-ES_tradnl" dirty="0" smtClean="0"/>
              <a:t>.”.</a:t>
            </a:r>
            <a:endParaRPr lang="es-ES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" sz="2400" dirty="0" smtClean="0"/>
              <a:t>El </a:t>
            </a:r>
            <a:r>
              <a:rPr lang="es-ES" sz="2400" b="1" dirty="0" smtClean="0"/>
              <a:t>art. 41 </a:t>
            </a:r>
            <a:r>
              <a:rPr lang="es-ES" sz="2400" dirty="0" smtClean="0"/>
              <a:t>no permite entender la naturaleza, pero incorpora elementos para la gestión de Documentos Electrónicos:</a:t>
            </a:r>
          </a:p>
          <a:p>
            <a:pPr algn="just">
              <a:lnSpc>
                <a:spcPct val="110000"/>
              </a:lnSpc>
            </a:pPr>
            <a:r>
              <a:rPr lang="es-ES" sz="2400" dirty="0" smtClean="0"/>
              <a:t>Incorporar y Asignar: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Acceso;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Seguridad;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Almacenamiento;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Uso; y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Trazabilidad.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893" y="2742280"/>
            <a:ext cx="8692920" cy="3791340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Artículos </a:t>
            </a:r>
            <a:r>
              <a:rPr lang="es-ES_tradnl" sz="2400" b="1" dirty="0"/>
              <a:t>42 y </a:t>
            </a:r>
            <a:r>
              <a:rPr lang="es-ES_tradnl" sz="2400" b="1" dirty="0" smtClean="0"/>
              <a:t>43. </a:t>
            </a:r>
            <a:r>
              <a:rPr lang="es-ES_tradnl" sz="2400" dirty="0" smtClean="0"/>
              <a:t>Para los documentos electrónicos deberá de existir una planeación y programación estratégica.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/>
              <a:t>A</a:t>
            </a:r>
            <a:r>
              <a:rPr lang="es-ES_tradnl" sz="2400" b="1" dirty="0" smtClean="0"/>
              <a:t>rtículo 44.</a:t>
            </a:r>
            <a:r>
              <a:rPr lang="es-ES_tradnl" sz="2400" dirty="0" smtClean="0"/>
              <a:t> La misma tendencia </a:t>
            </a:r>
            <a:r>
              <a:rPr lang="es-ES_tradnl" sz="2400" dirty="0"/>
              <a:t>de los dos artículos anteriores, </a:t>
            </a:r>
            <a:r>
              <a:rPr lang="es-ES_tradnl" sz="2400" b="1" dirty="0" smtClean="0"/>
              <a:t>PERO</a:t>
            </a:r>
            <a:r>
              <a:rPr lang="es-ES_tradnl" sz="2400" dirty="0" smtClean="0"/>
              <a:t> arroja </a:t>
            </a:r>
            <a:r>
              <a:rPr lang="es-ES_tradnl" sz="2400" u="sng" dirty="0"/>
              <a:t>un concepto </a:t>
            </a:r>
            <a:r>
              <a:rPr lang="es-ES_tradnl" sz="2400" u="sng" dirty="0" smtClean="0"/>
              <a:t>interesante</a:t>
            </a:r>
            <a:r>
              <a:rPr lang="es-ES_tradnl" sz="2400" dirty="0" smtClean="0"/>
              <a:t>, que </a:t>
            </a:r>
            <a:r>
              <a:rPr lang="es-ES_tradnl" sz="2400" dirty="0"/>
              <a:t>refrenda </a:t>
            </a:r>
            <a:r>
              <a:rPr lang="es-ES_tradnl" sz="2400" dirty="0" smtClean="0"/>
              <a:t>la necesidad </a:t>
            </a:r>
            <a:r>
              <a:rPr lang="es-ES_tradnl" sz="2400" dirty="0"/>
              <a:t>de comprender </a:t>
            </a:r>
            <a:r>
              <a:rPr lang="es-ES_tradnl" sz="2400" dirty="0" smtClean="0"/>
              <a:t>la naturaleza de </a:t>
            </a:r>
            <a:r>
              <a:rPr lang="es-ES_tradnl" sz="2400" dirty="0"/>
              <a:t>los documentos </a:t>
            </a:r>
            <a:r>
              <a:rPr lang="es-ES_tradnl" sz="2400" dirty="0" smtClean="0"/>
              <a:t>electrónicos; </a:t>
            </a:r>
            <a:r>
              <a:rPr lang="es-ES_tradnl" sz="2400" dirty="0"/>
              <a:t>se refiere a los </a:t>
            </a:r>
            <a:r>
              <a:rPr lang="es-ES_tradnl" sz="2400" b="1" u="sng" dirty="0"/>
              <a:t>correos electrónicos</a:t>
            </a:r>
            <a:r>
              <a:rPr lang="es-ES_tradnl" sz="2400" dirty="0"/>
              <a:t>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s-ES" sz="2400" b="1" dirty="0" smtClean="0"/>
              <a:t>El Art. 44 obliga</a:t>
            </a:r>
            <a:r>
              <a:rPr lang="es-ES" sz="2400" dirty="0" smtClean="0"/>
              <a:t> a </a:t>
            </a:r>
            <a:r>
              <a:rPr lang="es-ES" sz="2400" b="1" dirty="0" smtClean="0"/>
              <a:t>adaptar medidas, técnicas y tecnologías</a:t>
            </a:r>
            <a:r>
              <a:rPr lang="es-ES" sz="2400" dirty="0" smtClean="0"/>
              <a:t> para garantizar </a:t>
            </a:r>
            <a:r>
              <a:rPr lang="es-ES" sz="2400" u="sng" dirty="0" smtClean="0"/>
              <a:t>los documentos</a:t>
            </a:r>
            <a:r>
              <a:rPr lang="es-ES" sz="2400" dirty="0" smtClean="0"/>
              <a:t> de archivo electrónicos que se </a:t>
            </a:r>
            <a:r>
              <a:rPr lang="es-ES" sz="2400" b="1" dirty="0" smtClean="0"/>
              <a:t>encuentren</a:t>
            </a:r>
            <a:r>
              <a:rPr lang="es-ES" sz="2400" dirty="0" smtClean="0"/>
              <a:t> </a:t>
            </a:r>
            <a:r>
              <a:rPr lang="es-ES" sz="2400" b="1" dirty="0" smtClean="0"/>
              <a:t>en:</a:t>
            </a:r>
          </a:p>
          <a:p>
            <a:pPr algn="just">
              <a:lnSpc>
                <a:spcPct val="130000"/>
              </a:lnSpc>
            </a:pPr>
            <a:r>
              <a:rPr lang="es-ES" sz="2400" dirty="0" smtClean="0"/>
              <a:t> </a:t>
            </a:r>
            <a:r>
              <a:rPr lang="es-ES" sz="2400" dirty="0"/>
              <a:t>U</a:t>
            </a:r>
            <a:r>
              <a:rPr lang="es-ES" sz="2400" dirty="0" smtClean="0"/>
              <a:t>n sistema automatizado de gestión documental;</a:t>
            </a:r>
          </a:p>
          <a:p>
            <a:pPr algn="just">
              <a:lnSpc>
                <a:spcPct val="130000"/>
              </a:lnSpc>
            </a:pPr>
            <a:r>
              <a:rPr lang="es-ES" sz="2400" dirty="0" smtClean="0"/>
              <a:t> Bases de datos; y</a:t>
            </a:r>
          </a:p>
          <a:p>
            <a:pPr algn="just">
              <a:lnSpc>
                <a:spcPct val="130000"/>
              </a:lnSpc>
            </a:pPr>
            <a:r>
              <a:rPr lang="es-ES" sz="2400" b="1" dirty="0"/>
              <a:t>C</a:t>
            </a:r>
            <a:r>
              <a:rPr lang="es-ES" sz="2400" b="1" dirty="0" smtClean="0"/>
              <a:t>orreos electrónicos</a:t>
            </a:r>
            <a:r>
              <a:rPr lang="es-ES" sz="2400" dirty="0" smtClean="0"/>
              <a:t>.</a:t>
            </a:r>
            <a:r>
              <a:rPr lang="es-MX" sz="2800" dirty="0" smtClean="0"/>
              <a:t> </a:t>
            </a:r>
            <a:endParaRPr lang="es-ES" sz="2800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/>
              <a:t>Los </a:t>
            </a:r>
            <a:r>
              <a:rPr lang="es-ES_tradnl" sz="2400" b="1" dirty="0"/>
              <a:t>artículos 45 y </a:t>
            </a:r>
            <a:r>
              <a:rPr lang="es-ES_tradnl" sz="2400" b="1" dirty="0" smtClean="0"/>
              <a:t>46.</a:t>
            </a:r>
            <a:r>
              <a:rPr lang="es-ES_tradnl" sz="2400" dirty="0" smtClean="0"/>
              <a:t> </a:t>
            </a:r>
            <a:r>
              <a:rPr lang="es-ES_tradnl" sz="2400" dirty="0"/>
              <a:t>S</a:t>
            </a:r>
            <a:r>
              <a:rPr lang="es-ES_tradnl" sz="2400" dirty="0" smtClean="0"/>
              <a:t>istema </a:t>
            </a:r>
            <a:r>
              <a:rPr lang="es-ES_tradnl" sz="2400" dirty="0"/>
              <a:t>automatizado de </a:t>
            </a:r>
            <a:r>
              <a:rPr lang="es-ES_tradnl" sz="2400" dirty="0" smtClean="0"/>
              <a:t>gestión documental general. </a:t>
            </a:r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Distingue</a:t>
            </a:r>
            <a:r>
              <a:rPr lang="es-ES_tradnl" sz="2400" dirty="0" smtClean="0"/>
              <a:t> entre administración de </a:t>
            </a:r>
            <a:r>
              <a:rPr lang="es-ES_tradnl" sz="2400" b="1" dirty="0" smtClean="0"/>
              <a:t>archivos</a:t>
            </a:r>
            <a:r>
              <a:rPr lang="es-ES_tradnl" sz="2400" dirty="0" smtClean="0"/>
              <a:t> y </a:t>
            </a:r>
            <a:r>
              <a:rPr lang="es-ES_tradnl" sz="2400" b="1" dirty="0" smtClean="0"/>
              <a:t>repositorios electrónicos</a:t>
            </a:r>
            <a:r>
              <a:rPr lang="es-ES_tradnl" sz="2400" dirty="0" smtClean="0"/>
              <a:t>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Sin definir la naturaleza electrónica, le sigue asignando particularidades en su gestión.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</a:t>
            </a:r>
            <a:r>
              <a:rPr lang="es-ES_tradnl" sz="2200" b="1" dirty="0"/>
              <a:t>46,</a:t>
            </a:r>
            <a:r>
              <a:rPr lang="es-ES_tradnl" sz="2200" dirty="0"/>
              <a:t> </a:t>
            </a:r>
            <a:r>
              <a:rPr lang="es-ES_tradnl" sz="2200" dirty="0" smtClean="0"/>
              <a:t>6 fracciones</a:t>
            </a:r>
            <a:r>
              <a:rPr lang="es-ES_tradnl" sz="2200" dirty="0"/>
              <a:t>,</a:t>
            </a:r>
            <a:r>
              <a:rPr lang="es-ES_tradnl" sz="2200" dirty="0" smtClean="0"/>
              <a:t> referencia a 3: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</a:t>
            </a:r>
            <a:r>
              <a:rPr lang="es-ES" sz="2200" b="1" dirty="0"/>
              <a:t>.</a:t>
            </a:r>
            <a:r>
              <a:rPr lang="es-ES" sz="2200" b="1" i="1" dirty="0"/>
              <a:t> </a:t>
            </a:r>
            <a:r>
              <a:rPr lang="es-ES" sz="2200" u="sng" dirty="0" smtClean="0"/>
              <a:t>Reconoce</a:t>
            </a:r>
            <a:r>
              <a:rPr lang="es-ES" sz="2200" dirty="0" smtClean="0"/>
              <a:t> </a:t>
            </a:r>
            <a:r>
              <a:rPr lang="es-ES" sz="2200" dirty="0"/>
              <a:t>que los </a:t>
            </a:r>
            <a:r>
              <a:rPr lang="es-ES" sz="2200" i="1" dirty="0"/>
              <a:t>“documentos de archivo electrónico”</a:t>
            </a:r>
            <a:r>
              <a:rPr lang="es-ES" sz="2200" dirty="0"/>
              <a:t> tienen </a:t>
            </a:r>
            <a:r>
              <a:rPr lang="es-ES" sz="2200" u="sng" dirty="0"/>
              <a:t>una naturaleza distinta</a:t>
            </a:r>
            <a:r>
              <a:rPr lang="es-ES" sz="2200" dirty="0"/>
              <a:t> y deben de tener instrumentos técnicos particulares</a:t>
            </a:r>
            <a:r>
              <a:rPr lang="es-ES" sz="2200" dirty="0" smtClean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III</a:t>
            </a:r>
            <a:r>
              <a:rPr lang="es-ES" sz="2200" i="1" dirty="0"/>
              <a:t>. </a:t>
            </a:r>
            <a:r>
              <a:rPr lang="es-ES" sz="2200" dirty="0"/>
              <a:t>A</a:t>
            </a:r>
            <a:r>
              <a:rPr lang="es-ES" sz="2200" dirty="0" smtClean="0"/>
              <a:t>sume </a:t>
            </a:r>
            <a:r>
              <a:rPr lang="es-ES" sz="2200" dirty="0"/>
              <a:t>que los documentos electrónicos poseen </a:t>
            </a:r>
            <a:r>
              <a:rPr lang="es-ES" sz="2200" i="1" u="sng" dirty="0"/>
              <a:t>“contenido”</a:t>
            </a:r>
            <a:r>
              <a:rPr lang="es-ES" sz="2200" u="sng" dirty="0"/>
              <a:t> </a:t>
            </a:r>
            <a:r>
              <a:rPr lang="es-ES" sz="2200" dirty="0"/>
              <a:t>y </a:t>
            </a:r>
            <a:r>
              <a:rPr lang="es-ES" sz="2200" i="1" u="sng" dirty="0"/>
              <a:t>“estructura</a:t>
            </a:r>
            <a:r>
              <a:rPr lang="es-ES" sz="2200" i="1" u="sng" dirty="0" smtClean="0"/>
              <a:t>”</a:t>
            </a:r>
            <a:r>
              <a:rPr lang="es-ES" sz="2200" dirty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V</a:t>
            </a:r>
            <a:r>
              <a:rPr lang="es-ES" sz="2200" b="1" dirty="0"/>
              <a:t>. </a:t>
            </a:r>
            <a:r>
              <a:rPr lang="es-ES" sz="2200" u="sng" dirty="0" smtClean="0"/>
              <a:t>Trazabilidad</a:t>
            </a:r>
            <a:r>
              <a:rPr lang="es-ES" sz="2200" dirty="0"/>
              <a:t> </a:t>
            </a:r>
            <a:r>
              <a:rPr lang="es-ES" sz="2200" dirty="0" smtClean="0"/>
              <a:t>para los documentos electrónicos.</a:t>
            </a:r>
            <a:r>
              <a:rPr lang="es-MX" sz="2200" dirty="0" smtClean="0"/>
              <a:t> 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b="1" dirty="0" smtClean="0"/>
              <a:t>Artículo 47. </a:t>
            </a:r>
            <a:r>
              <a:rPr lang="es-ES_tradnl" sz="2400" dirty="0" smtClean="0"/>
              <a:t>Diferencia entre electrónico y digital.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i="1" dirty="0" smtClean="0"/>
              <a:t>“</a:t>
            </a:r>
            <a:r>
              <a:rPr lang="es-ES_tradnl" sz="2400" i="1" dirty="0"/>
              <a:t>Los sujetos obligados conservarán los documentos de archivo aun cuando hayan sido digitalizados, en los casos previstos en las disposiciones jurídicas aplicables.”</a:t>
            </a:r>
            <a:r>
              <a:rPr lang="es-ES_tradnl" sz="2400" dirty="0"/>
              <a:t>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Los Documentos Electrónicos se pueden Digitalizar.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47. </a:t>
            </a:r>
            <a:r>
              <a:rPr lang="es-ES_tradnl" sz="2200" dirty="0" smtClean="0"/>
              <a:t>Diferencia entre electrónico y digital.</a:t>
            </a:r>
            <a:endParaRPr lang="es-MX" sz="2200" dirty="0"/>
          </a:p>
          <a:p>
            <a:pPr algn="just">
              <a:lnSpc>
                <a:spcPct val="130000"/>
              </a:lnSpc>
            </a:pPr>
            <a:r>
              <a:rPr lang="es-ES_tradnl" sz="2200" dirty="0"/>
              <a:t>Los documentos </a:t>
            </a:r>
            <a:r>
              <a:rPr lang="es-ES_tradnl" sz="2200" dirty="0" smtClean="0"/>
              <a:t>digitales </a:t>
            </a:r>
            <a:r>
              <a:rPr lang="es-ES_tradnl" sz="2200" dirty="0"/>
              <a:t>son “copias </a:t>
            </a:r>
            <a:r>
              <a:rPr lang="es-ES_tradnl" sz="2200" dirty="0" smtClean="0"/>
              <a:t>auténticas”.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Se almacenan </a:t>
            </a:r>
            <a:r>
              <a:rPr lang="es-ES_tradnl" sz="2200" dirty="0"/>
              <a:t>en medios </a:t>
            </a:r>
            <a:r>
              <a:rPr lang="es-ES_tradnl" sz="2200" dirty="0" smtClean="0"/>
              <a:t>electrónicos.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Sufren </a:t>
            </a:r>
            <a:r>
              <a:rPr lang="es-ES_tradnl" sz="2200" dirty="0"/>
              <a:t>un proceso de conversión </a:t>
            </a:r>
            <a:r>
              <a:rPr lang="es-ES_tradnl" sz="2200" dirty="0" smtClean="0"/>
              <a:t>de visión o lectura.</a:t>
            </a:r>
          </a:p>
          <a:p>
            <a:pPr algn="just">
              <a:lnSpc>
                <a:spcPct val="130000"/>
              </a:lnSpc>
            </a:pPr>
            <a:r>
              <a:rPr lang="es-ES_tradnl" sz="2200" b="1" u="sng" dirty="0"/>
              <a:t>L</a:t>
            </a:r>
            <a:r>
              <a:rPr lang="es-ES_tradnl" sz="2200" b="1" u="sng" dirty="0" smtClean="0"/>
              <a:t>a </a:t>
            </a:r>
            <a:r>
              <a:rPr lang="es-ES_tradnl" sz="2200" b="1" u="sng" dirty="0"/>
              <a:t>digitalización es un proceso de conversión y no de producción</a:t>
            </a:r>
            <a:r>
              <a:rPr lang="es-ES_tradnl" sz="2200" b="1" u="sng" dirty="0" smtClean="0"/>
              <a:t>.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736126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artículo 48</a:t>
            </a:r>
            <a:r>
              <a:rPr lang="es-ES_tradnl" sz="2400" dirty="0" smtClean="0"/>
              <a:t> nos precisa que aquellos documentos que requieran firma electrónica serán, también, regulados por las leyes particulares, para su </a:t>
            </a:r>
            <a:r>
              <a:rPr lang="es-ES_tradnl" sz="2400" b="1" dirty="0" smtClean="0"/>
              <a:t>“validez jurídica”.</a:t>
            </a:r>
            <a:r>
              <a:rPr lang="es-ES_tradnl" sz="2400" dirty="0" smtClean="0"/>
              <a:t> 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El</a:t>
            </a:r>
            <a:r>
              <a:rPr lang="es-ES_tradnl" sz="2400" b="1" dirty="0" smtClean="0"/>
              <a:t> Artículo 49</a:t>
            </a:r>
            <a:r>
              <a:rPr lang="es-ES_tradnl" sz="2400" dirty="0" smtClean="0"/>
              <a:t> impone la </a:t>
            </a:r>
            <a:r>
              <a:rPr lang="es-ES_tradnl" sz="2400" b="1" dirty="0" smtClean="0"/>
              <a:t>obligación de proteger </a:t>
            </a:r>
            <a:r>
              <a:rPr lang="es-ES_tradnl" sz="2400" dirty="0" smtClean="0"/>
              <a:t>la </a:t>
            </a:r>
            <a:r>
              <a:rPr lang="es-ES_tradnl" sz="2400" b="1" dirty="0" smtClean="0"/>
              <a:t>“validez jurídica” </a:t>
            </a:r>
            <a:r>
              <a:rPr lang="es-ES_tradnl" sz="2400" dirty="0" smtClean="0"/>
              <a:t>de los documentos electrónicos.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HASTA AQUÍ LA LEY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b="1" dirty="0" smtClean="0"/>
              <a:t>LGA aporta 2 características </a:t>
            </a:r>
            <a:r>
              <a:rPr lang="es-ES_tradnl" sz="2400" dirty="0" smtClean="0"/>
              <a:t>de la naturaleza de los documentos electrónicos: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Contenido</a:t>
            </a:r>
            <a:r>
              <a:rPr lang="es-ES_tradnl" sz="2400" dirty="0" smtClean="0"/>
              <a:t> Informativo; y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Estructura</a:t>
            </a:r>
            <a:r>
              <a:rPr lang="es-ES_tradnl" sz="2400" dirty="0" smtClean="0"/>
              <a:t> Informática.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Precisa la razón de la distinción: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Gestión de Documentos en los Últimos Meses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Cuántas documentos hemos trabajado en estos últimos meses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gestionaron mediante sistemas electrónicos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que se gestionaron de manera electrónica, se imprimieron para su firma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imprimieron para tener un respaldo</a:t>
            </a:r>
            <a:r>
              <a:rPr lang="es-ES" b="1" dirty="0" smtClean="0"/>
              <a:t>?</a:t>
            </a:r>
            <a:endParaRPr lang="es-ES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¿ES SUFICIENTE PARA SABER CÓMO HACER UNA BUENA GESTIÓN?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NO.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Debemos entender la naturaleza de los documentos electrónicos para saber qué tecnologías vamos a implementar y cumplir la ley.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Y preservar y proteger su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978331" cy="3772935"/>
          </a:xfrm>
        </p:spPr>
        <p:txBody>
          <a:bodyPr anchor="ctr">
            <a:normAutofit fontScale="925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Es </a:t>
            </a:r>
            <a:r>
              <a:rPr lang="es-ES_tradnl" sz="2400" dirty="0" smtClean="0"/>
              <a:t>aquél </a:t>
            </a:r>
            <a:r>
              <a:rPr lang="es-ES_tradnl" sz="2400" dirty="0"/>
              <a:t>que registra un hecho, acto administrativo, jurídico, fiscal o contable, producido, recibido y utilizado en el ejercicio de las facultades, competencias o funciones de los sujetos </a:t>
            </a:r>
            <a:r>
              <a:rPr lang="es-ES_tradnl" sz="2400" dirty="0" smtClean="0"/>
              <a:t>obligados, </a:t>
            </a:r>
            <a:r>
              <a:rPr lang="es-ES_tradnl" sz="2400" dirty="0"/>
              <a:t>cuyo soporte material es algún dispositivo electrónico o magnético, cuyo contenido se encuentra cifrado mediante un código informático, que puede ser leído, interpretado y/o reproducido con el auxilio de lectores digitales (o informáticos)</a:t>
            </a:r>
            <a:r>
              <a:rPr lang="es-ES_tradnl" sz="2400" dirty="0" smtClean="0"/>
              <a:t>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72935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400" dirty="0" smtClean="0"/>
              <a:t>Posee </a:t>
            </a:r>
            <a:r>
              <a:rPr lang="es-ES_tradnl" sz="2400" b="1" dirty="0"/>
              <a:t>4 características </a:t>
            </a:r>
            <a:r>
              <a:rPr lang="es-ES_tradnl" sz="2400" dirty="0"/>
              <a:t>generales:</a:t>
            </a:r>
            <a:endParaRPr lang="es-MX" sz="2400" dirty="0"/>
          </a:p>
          <a:p>
            <a:pPr algn="just"/>
            <a:r>
              <a:rPr lang="es-ES_tradnl" sz="2400" dirty="0" smtClean="0"/>
              <a:t>Contenido </a:t>
            </a:r>
            <a:r>
              <a:rPr lang="es-ES_tradnl" sz="2400" dirty="0"/>
              <a:t>informativo;</a:t>
            </a:r>
            <a:endParaRPr lang="es-MX" sz="2400" dirty="0"/>
          </a:p>
          <a:p>
            <a:pPr algn="just"/>
            <a:r>
              <a:rPr lang="es-ES_tradnl" sz="2400" dirty="0" smtClean="0"/>
              <a:t>Estructura </a:t>
            </a:r>
            <a:r>
              <a:rPr lang="es-ES_tradnl" sz="2400" dirty="0"/>
              <a:t>informática;</a:t>
            </a:r>
            <a:endParaRPr lang="es-MX" sz="2400" dirty="0"/>
          </a:p>
          <a:p>
            <a:pPr algn="just"/>
            <a:r>
              <a:rPr lang="es-ES_tradnl" sz="2400" dirty="0" smtClean="0"/>
              <a:t>Se encuentra </a:t>
            </a:r>
            <a:r>
              <a:rPr lang="es-ES_tradnl" sz="2400" dirty="0"/>
              <a:t>en un </a:t>
            </a:r>
            <a:r>
              <a:rPr lang="es-ES_tradnl" sz="2400" dirty="0" smtClean="0"/>
              <a:t>dispositivo electrónico de almacenamiento; </a:t>
            </a:r>
            <a:r>
              <a:rPr lang="es-ES_tradnl" sz="2400" dirty="0"/>
              <a:t>y</a:t>
            </a:r>
            <a:endParaRPr lang="es-MX" sz="2400" dirty="0"/>
          </a:p>
          <a:p>
            <a:pPr algn="just"/>
            <a:r>
              <a:rPr lang="es-ES_tradnl" sz="2400" dirty="0" smtClean="0"/>
              <a:t>Posee </a:t>
            </a:r>
            <a:r>
              <a:rPr lang="es-ES_tradnl" sz="2400" dirty="0"/>
              <a:t>un productor o es atribuible a un dispositivo con una asignación personal.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ES_tradnl" b="1" i="1" dirty="0" smtClean="0"/>
              <a:t>Crítica a la falta de precisión </a:t>
            </a:r>
            <a:r>
              <a:rPr lang="es-ES_tradnl" b="1" i="1" dirty="0"/>
              <a:t>d</a:t>
            </a:r>
            <a:r>
              <a:rPr lang="es-ES_tradnl" b="1" i="1" dirty="0" smtClean="0"/>
              <a:t>el término “Expediente electrónico”:</a:t>
            </a:r>
            <a:endParaRPr lang="es-MX" b="1" dirty="0"/>
          </a:p>
          <a:p>
            <a:pPr lvl="0" algn="just">
              <a:lnSpc>
                <a:spcPct val="110000"/>
              </a:lnSpc>
            </a:pPr>
            <a:r>
              <a:rPr lang="es-ES_tradnl" i="1" u="sng" dirty="0"/>
              <a:t>Conjunto de documentos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se define documento, puede </a:t>
            </a:r>
            <a:r>
              <a:rPr lang="es-ES_tradnl" dirty="0" smtClean="0"/>
              <a:t>interpretarse a partir de varias definiciones y determinaciones.</a:t>
            </a:r>
            <a:endParaRPr lang="es-MX" dirty="0"/>
          </a:p>
          <a:p>
            <a:pPr lvl="0" algn="just">
              <a:lnSpc>
                <a:spcPct val="110000"/>
              </a:lnSpc>
            </a:pPr>
            <a:r>
              <a:rPr lang="es-MX" i="1" u="sng" dirty="0" smtClean="0"/>
              <a:t>E</a:t>
            </a:r>
            <a:r>
              <a:rPr lang="es-ES_tradnl" i="1" u="sng" dirty="0" err="1" smtClean="0"/>
              <a:t>lectrónicos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 smtClean="0"/>
              <a:t>Una calificación que logramos identificar del método interpretativo, el resultado, por más que se universalice, puede variar mucho para la “validez jurídica”.</a:t>
            </a: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8281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es-ES_tradnl" sz="2200" i="1" u="sng" dirty="0"/>
              <a:t>C</a:t>
            </a:r>
            <a:r>
              <a:rPr lang="es-ES_tradnl" sz="2200" i="1" u="sng" dirty="0" smtClean="0"/>
              <a:t>orrespondiente </a:t>
            </a:r>
            <a:r>
              <a:rPr lang="es-ES_tradnl" sz="2200" i="1" u="sng" dirty="0"/>
              <a:t>a un procedimiento administrativo</a:t>
            </a:r>
            <a:endParaRPr lang="es-MX" sz="2200" u="sng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i="1" dirty="0"/>
              <a:t>J</a:t>
            </a:r>
            <a:r>
              <a:rPr lang="es-ES_tradnl" sz="2200" i="1" dirty="0" smtClean="0"/>
              <a:t>urídicamente,</a:t>
            </a:r>
            <a:r>
              <a:rPr lang="es-ES_tradnl" sz="2200" dirty="0" smtClean="0"/>
              <a:t> es </a:t>
            </a:r>
            <a:r>
              <a:rPr lang="es-ES_tradnl" sz="2200" dirty="0"/>
              <a:t>un conjunto concatenado de </a:t>
            </a:r>
            <a:r>
              <a:rPr lang="es-ES_tradnl" sz="2200" dirty="0" smtClean="0"/>
              <a:t>actuaciones jurídico </a:t>
            </a:r>
            <a:r>
              <a:rPr lang="es-ES_tradnl" sz="2200" dirty="0"/>
              <a:t>adjetivos limitado a una materia </a:t>
            </a:r>
            <a:r>
              <a:rPr lang="es-ES_tradnl" sz="2200" dirty="0" smtClean="0"/>
              <a:t>en </a:t>
            </a:r>
            <a:r>
              <a:rPr lang="es-ES_tradnl" sz="2200" dirty="0"/>
              <a:t>particular</a:t>
            </a:r>
            <a:r>
              <a:rPr lang="es-ES_tradnl" sz="2200" dirty="0" smtClean="0"/>
              <a:t>, sin aplicación supletoria, </a:t>
            </a:r>
            <a:r>
              <a:rPr lang="es-ES_tradnl" sz="2200" dirty="0"/>
              <a:t>salvo expresión en </a:t>
            </a:r>
            <a:r>
              <a:rPr lang="es-ES_tradnl" sz="2200" dirty="0" smtClean="0"/>
              <a:t>contrario.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dirty="0" smtClean="0"/>
              <a:t>Si atendemos a la deficiente definición de “documento de archivo”, podemos abrir otra interpretación: </a:t>
            </a:r>
            <a:r>
              <a:rPr lang="es-ES_tradnl" sz="2200" dirty="0"/>
              <a:t>un conjunto concatenado de acciones </a:t>
            </a:r>
            <a:r>
              <a:rPr lang="es-ES_tradnl" sz="2200" dirty="0" smtClean="0"/>
              <a:t>administrativas (planeación</a:t>
            </a:r>
            <a:r>
              <a:rPr lang="es-ES_tradnl" sz="2200" dirty="0"/>
              <a:t>, organización, dirección y </a:t>
            </a:r>
            <a:r>
              <a:rPr lang="es-ES_tradnl" sz="2200" dirty="0" smtClean="0"/>
              <a:t>control).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30000"/>
              </a:lnSpc>
            </a:pPr>
            <a:r>
              <a:rPr lang="es-ES_tradnl" sz="2400" u="sng" dirty="0"/>
              <a:t>C</a:t>
            </a:r>
            <a:r>
              <a:rPr lang="es-ES_tradnl" sz="2400" u="sng" dirty="0" smtClean="0"/>
              <a:t>ualquiera </a:t>
            </a:r>
            <a:r>
              <a:rPr lang="es-ES_tradnl" sz="2400" u="sng" dirty="0"/>
              <a:t>que sea el tipo de información que </a:t>
            </a:r>
            <a:r>
              <a:rPr lang="es-ES_tradnl" sz="2400" u="sng" dirty="0" smtClean="0"/>
              <a:t>contenga.</a:t>
            </a:r>
            <a:endParaRPr lang="es-MX" sz="2400" u="sng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 smtClean="0"/>
              <a:t>Sólo se refiere </a:t>
            </a:r>
            <a:r>
              <a:rPr lang="es-ES_tradnl" sz="2400" dirty="0"/>
              <a:t>al contenido </a:t>
            </a:r>
            <a:r>
              <a:rPr lang="es-ES_tradnl" sz="2400" dirty="0" smtClean="0"/>
              <a:t>informativo, </a:t>
            </a:r>
            <a:r>
              <a:rPr lang="es-ES_tradnl" sz="2400" dirty="0"/>
              <a:t>pero olvida </a:t>
            </a:r>
            <a:r>
              <a:rPr lang="es-ES_tradnl" sz="2400" dirty="0" smtClean="0"/>
              <a:t>la </a:t>
            </a:r>
            <a:r>
              <a:rPr lang="es-ES_tradnl" sz="2400" dirty="0"/>
              <a:t>estructura </a:t>
            </a:r>
            <a:r>
              <a:rPr lang="es-ES_tradnl" sz="2400" dirty="0" smtClean="0"/>
              <a:t>informática.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VALIDEZ JURÍDICA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s-ES_tradnl" sz="2400" b="1" dirty="0" smtClean="0"/>
              <a:t>La Razón de distinguir o calificar los documentos como electrónicos.</a:t>
            </a:r>
          </a:p>
          <a:p>
            <a:pPr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dirty="0"/>
              <a:t>“validez jurídica” de los </a:t>
            </a:r>
            <a:r>
              <a:rPr lang="es-ES_tradnl" sz="2400" dirty="0" smtClean="0"/>
              <a:t>documentos, </a:t>
            </a:r>
            <a:r>
              <a:rPr lang="es-ES_tradnl" sz="2400" dirty="0"/>
              <a:t>radica en su </a:t>
            </a:r>
            <a:r>
              <a:rPr lang="es-ES_tradnl" sz="2400" u="sng" dirty="0"/>
              <a:t>valor </a:t>
            </a:r>
            <a:r>
              <a:rPr lang="es-ES_tradnl" sz="2400" u="sng" dirty="0" smtClean="0"/>
              <a:t>probatorio.</a:t>
            </a:r>
          </a:p>
          <a:p>
            <a:pPr>
              <a:lnSpc>
                <a:spcPct val="130000"/>
              </a:lnSpc>
            </a:pPr>
            <a:r>
              <a:rPr lang="es-ES_tradnl" sz="2400" dirty="0" smtClean="0"/>
              <a:t>Para </a:t>
            </a:r>
            <a:r>
              <a:rPr lang="es-ES_tradnl" sz="2400" dirty="0"/>
              <a:t>evaluar el valor probatorio de un </a:t>
            </a:r>
            <a:r>
              <a:rPr lang="es-ES_tradnl" sz="2400" dirty="0" smtClean="0"/>
              <a:t>documento, se requiere la certeza de los </a:t>
            </a:r>
            <a:r>
              <a:rPr lang="es-ES_tradnl" sz="2400" u="sng" dirty="0" smtClean="0"/>
              <a:t>hechos, actos y/o negocios jurídicos </a:t>
            </a:r>
            <a:r>
              <a:rPr lang="es-ES_tradnl" sz="2400" dirty="0" smtClean="0"/>
              <a:t>asentados, es decir lo que narra y </a:t>
            </a:r>
            <a:r>
              <a:rPr lang="es-ES_tradnl" sz="2400" u="sng" dirty="0" smtClean="0"/>
              <a:t>la voluntad.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UNA BUENA GESTIÓN DE LOS DOCUMENTOS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ES_tradnl" sz="2400" b="1" dirty="0" smtClean="0"/>
              <a:t>¿Cómo hacer una buena gestión de los documentos de Archivo Electrónicos?</a:t>
            </a:r>
          </a:p>
          <a:p>
            <a:pPr algn="just"/>
            <a:r>
              <a:rPr lang="es-ES_tradnl" sz="2400" dirty="0" smtClean="0"/>
              <a:t>Correos Electrónicos.</a:t>
            </a:r>
            <a:endParaRPr lang="es-ES_tradnl" sz="2400" u="sng" dirty="0" smtClean="0"/>
          </a:p>
          <a:p>
            <a:pPr algn="just"/>
            <a:r>
              <a:rPr lang="es-ES_tradnl" sz="2400" dirty="0" smtClean="0"/>
              <a:t>Aplicaciones de celular.</a:t>
            </a:r>
          </a:p>
          <a:p>
            <a:pPr algn="just"/>
            <a:r>
              <a:rPr lang="es-ES_tradnl" sz="2400" dirty="0" smtClean="0"/>
              <a:t>Redes Sociales.</a:t>
            </a:r>
          </a:p>
          <a:p>
            <a:pPr algn="just"/>
            <a:r>
              <a:rPr lang="es-ES_tradnl" sz="2400" dirty="0" smtClean="0"/>
              <a:t>Un Oficio en formato “Word”.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ES LA GESTIÓN DE  DOCUMENTOS ELECTRÓNICOS?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70" y="2742280"/>
            <a:ext cx="8748144" cy="37729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</a:t>
            </a:r>
            <a:r>
              <a:rPr lang="es-ES_tradnl" sz="2400" dirty="0" smtClean="0"/>
              <a:t>s </a:t>
            </a:r>
            <a:r>
              <a:rPr lang="es-ES_tradnl" sz="2400" dirty="0"/>
              <a:t>el tratamiento integral </a:t>
            </a:r>
            <a:r>
              <a:rPr lang="es-ES_tradnl" sz="1800" i="1" dirty="0"/>
              <a:t>[procedimiento del </a:t>
            </a:r>
            <a:r>
              <a:rPr lang="es-ES_tradnl" sz="1800" i="1" dirty="0" smtClean="0"/>
              <a:t>art. </a:t>
            </a:r>
            <a:r>
              <a:rPr lang="es-ES_tradnl" sz="1800" i="1" dirty="0"/>
              <a:t>12 </a:t>
            </a:r>
            <a:r>
              <a:rPr lang="es-ES_tradnl" sz="1800" i="1" dirty="0" smtClean="0"/>
              <a:t>LGA]</a:t>
            </a:r>
            <a:r>
              <a:rPr lang="es-ES_tradnl" sz="2400" dirty="0"/>
              <a:t>, en medios electrónicos, o magnéticos, a lo largo de todo el ciclo vital de los documentos de naturaleza </a:t>
            </a:r>
            <a:r>
              <a:rPr lang="es-ES_tradnl" sz="2400" dirty="0" smtClean="0"/>
              <a:t>electrónica, </a:t>
            </a:r>
            <a:r>
              <a:rPr lang="es-ES_tradnl" sz="2400" dirty="0"/>
              <a:t>a través de la ejecución electrónica, o magnética, de los procesos de producción, organización, acceso, consulta, valoración documental y conservación.</a:t>
            </a:r>
            <a:r>
              <a:rPr lang="es-MX" sz="2400" dirty="0"/>
              <a:t> 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GESTIÓN DE DOCUMENTOS ELECTRÓNICOS “LA NUBE”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485" y="2742280"/>
            <a:ext cx="8711328" cy="3828149"/>
          </a:xfrm>
        </p:spPr>
        <p:txBody>
          <a:bodyPr anchor="ctr">
            <a:normAutofit/>
          </a:bodyPr>
          <a:lstStyle/>
          <a:p>
            <a:pPr algn="just"/>
            <a:r>
              <a:rPr lang="es-ES_tradnl" sz="2200" dirty="0" smtClean="0"/>
              <a:t>El </a:t>
            </a:r>
            <a:r>
              <a:rPr lang="es-ES_tradnl" sz="2200" b="1" dirty="0" smtClean="0"/>
              <a:t>art. 62 de la LGA </a:t>
            </a:r>
            <a:r>
              <a:rPr lang="es-ES_tradnl" sz="2200" dirty="0" smtClean="0"/>
              <a:t>considera los servicios de “LA NUBE”.</a:t>
            </a:r>
          </a:p>
          <a:p>
            <a:pPr algn="just"/>
            <a:r>
              <a:rPr lang="es-ES_tradnl" sz="2200" dirty="0" smtClean="0"/>
              <a:t>Son reglas generales para la prestación del servicio.</a:t>
            </a:r>
            <a:endParaRPr lang="es-ES_tradnl" sz="2200" u="sng" dirty="0" smtClean="0"/>
          </a:p>
          <a:p>
            <a:pPr algn="just"/>
            <a:r>
              <a:rPr lang="es-ES_tradnl" sz="2200" dirty="0" smtClean="0"/>
              <a:t>La mayoría de los prestadores cumplen con los requisitos.</a:t>
            </a:r>
          </a:p>
          <a:p>
            <a:pPr algn="just"/>
            <a:r>
              <a:rPr lang="es-ES_tradnl" sz="2200" dirty="0" smtClean="0"/>
              <a:t>Son servicios generales, no siempre adaptados al sistema institucional.</a:t>
            </a:r>
          </a:p>
          <a:p>
            <a:pPr algn="just"/>
            <a:r>
              <a:rPr lang="es-ES_tradnl" sz="2200" dirty="0" smtClean="0"/>
              <a:t>Son servicios de renta de equipo de almacenamiento.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TEMA Y 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TEMA:</a:t>
            </a:r>
            <a:r>
              <a:rPr lang="es-ES" sz="2400" dirty="0" smtClean="0"/>
              <a:t> Documentos de Archivo Electrónico.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OBJETIVO:</a:t>
            </a:r>
            <a:r>
              <a:rPr lang="es-ES" sz="2400" dirty="0" smtClean="0"/>
              <a:t> </a:t>
            </a:r>
            <a:r>
              <a:rPr lang="es-ES_tradnl" sz="2400" dirty="0" smtClean="0"/>
              <a:t>Lograr una </a:t>
            </a:r>
            <a:r>
              <a:rPr lang="es-ES_tradnl" sz="2400" u="sng" dirty="0" smtClean="0"/>
              <a:t>Buena Gestión</a:t>
            </a:r>
            <a:r>
              <a:rPr lang="es-ES_tradnl" sz="2400" b="1" dirty="0" smtClean="0"/>
              <a:t> </a:t>
            </a:r>
            <a:r>
              <a:rPr lang="es-ES_tradnl" sz="2400" dirty="0" smtClean="0"/>
              <a:t>de </a:t>
            </a:r>
            <a:r>
              <a:rPr lang="es-ES_tradnl" sz="2400" u="sng" dirty="0" smtClean="0"/>
              <a:t>Documentación Electrónica</a:t>
            </a:r>
            <a:r>
              <a:rPr lang="es-ES_tradnl" sz="2400" dirty="0" smtClean="0"/>
              <a:t> de Acuerdo con </a:t>
            </a:r>
            <a:r>
              <a:rPr lang="es-ES_tradnl" sz="2400" dirty="0"/>
              <a:t>l</a:t>
            </a:r>
            <a:r>
              <a:rPr lang="es-ES_tradnl" sz="2400" dirty="0" smtClean="0"/>
              <a:t>o Previsto en </a:t>
            </a:r>
            <a:r>
              <a:rPr lang="es-ES_tradnl" sz="2400" dirty="0"/>
              <a:t>l</a:t>
            </a:r>
            <a:r>
              <a:rPr lang="es-ES_tradnl" sz="2400" dirty="0" smtClean="0"/>
              <a:t>as </a:t>
            </a:r>
            <a:r>
              <a:rPr lang="es-ES_tradnl" sz="2400" u="sng" dirty="0" smtClean="0"/>
              <a:t>Disposiciones Jurídicas Aplicables</a:t>
            </a:r>
            <a:r>
              <a:rPr lang="es-ES_tradnl" sz="2400" dirty="0" smtClean="0"/>
              <a:t>.</a:t>
            </a:r>
            <a:r>
              <a:rPr lang="es-MX" sz="2400" dirty="0" smtClean="0"/>
              <a:t> </a:t>
            </a:r>
            <a:endParaRPr lang="es-ES" sz="2400" dirty="0" smtClean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REGRESO A LA PREGUNTA BÁSICA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INFORMACIÓN LOGRAMOS OBTENER DE INTERPRETAR LA LEY?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766552" cy="3846553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40000"/>
              </a:lnSpc>
            </a:pPr>
            <a:r>
              <a:rPr lang="es-ES_tradnl" sz="2400" dirty="0" smtClean="0"/>
              <a:t>Naturaleza de los documentos electrónicos, o de archivo, electrónicos ¿Qué son, cómo identificarlos?</a:t>
            </a:r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De su naturaleza se desprenden sus necesidades ¿Qué especificaciones necesitan?</a:t>
            </a:r>
            <a:endParaRPr lang="es-ES_tradnl" sz="2400" u="sng" dirty="0" smtClean="0"/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La razón de su diferencia ¿Por qué y para qué requieren distinciones en su gestión?</a:t>
            </a:r>
          </a:p>
          <a:p>
            <a:pPr algn="just">
              <a:lnSpc>
                <a:spcPct val="140000"/>
              </a:lnSpc>
            </a:pPr>
            <a:r>
              <a:rPr lang="es-ES_tradnl" sz="2400" dirty="0"/>
              <a:t>S</a:t>
            </a:r>
            <a:r>
              <a:rPr lang="es-ES_tradnl" sz="2400" dirty="0" smtClean="0"/>
              <a:t>e pueden gestionar totalmente en electrónico y existe la forma de desarrollar sistemas o contratar servicios ¿Cómo?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7913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400" b="1" dirty="0"/>
              <a:t>1</a:t>
            </a:r>
            <a:r>
              <a:rPr lang="es-ES_tradnl" sz="2400" b="1" dirty="0" smtClean="0"/>
              <a:t>. </a:t>
            </a:r>
            <a:r>
              <a:rPr lang="es-ES_tradnl" sz="2400" dirty="0"/>
              <a:t>Entender </a:t>
            </a:r>
            <a:r>
              <a:rPr lang="es-ES_tradnl" sz="2400" dirty="0" smtClean="0"/>
              <a:t>la diferencia entre documentos electrónicos y </a:t>
            </a:r>
            <a:r>
              <a:rPr lang="es-ES_tradnl" sz="2400" dirty="0"/>
              <a:t>digitales</a:t>
            </a:r>
            <a:r>
              <a:rPr lang="es-ES_tradnl" sz="2400" dirty="0" smtClean="0"/>
              <a:t>.</a:t>
            </a:r>
          </a:p>
          <a:p>
            <a:pPr marL="0" indent="0">
              <a:buNone/>
            </a:pPr>
            <a:endParaRPr lang="es-MX" sz="900" dirty="0"/>
          </a:p>
          <a:p>
            <a:pPr marL="0" indent="0">
              <a:buNone/>
            </a:pPr>
            <a:r>
              <a:rPr lang="es-ES_tradnl" sz="2400" b="1" dirty="0"/>
              <a:t>2</a:t>
            </a:r>
            <a:r>
              <a:rPr lang="es-ES_tradnl" sz="2400" b="1" dirty="0" smtClean="0"/>
              <a:t>.</a:t>
            </a:r>
            <a:r>
              <a:rPr lang="es-ES_tradnl" sz="2400" dirty="0" smtClean="0"/>
              <a:t> Respetar las 4 </a:t>
            </a:r>
            <a:r>
              <a:rPr lang="es-ES_tradnl" sz="2400" dirty="0"/>
              <a:t>características </a:t>
            </a:r>
            <a:r>
              <a:rPr lang="es-ES_tradnl" sz="2400" dirty="0" smtClean="0"/>
              <a:t>esenciales de los documentos electrónicos:</a:t>
            </a:r>
            <a:endParaRPr lang="es-MX" sz="2400" dirty="0"/>
          </a:p>
          <a:p>
            <a:pPr lvl="1"/>
            <a:r>
              <a:rPr lang="es-ES_tradnl" sz="2200" dirty="0"/>
              <a:t>Contenido informativo;</a:t>
            </a:r>
            <a:endParaRPr lang="es-MX" sz="2200" dirty="0"/>
          </a:p>
          <a:p>
            <a:pPr lvl="1"/>
            <a:r>
              <a:rPr lang="es-ES_tradnl" sz="2200" dirty="0"/>
              <a:t>Estructura informática;</a:t>
            </a:r>
            <a:endParaRPr lang="es-MX" sz="2200" dirty="0"/>
          </a:p>
          <a:p>
            <a:pPr lvl="1"/>
            <a:r>
              <a:rPr lang="es-ES_tradnl" sz="2200" dirty="0"/>
              <a:t>Se encuentra en un dispositivo electrónico de almacenamiento; y</a:t>
            </a:r>
            <a:endParaRPr lang="es-MX" sz="2200" dirty="0"/>
          </a:p>
          <a:p>
            <a:pPr lvl="1"/>
            <a:r>
              <a:rPr lang="es-ES_tradnl" sz="2200" dirty="0"/>
              <a:t>Posee un </a:t>
            </a:r>
            <a:r>
              <a:rPr lang="es-ES_tradnl" sz="2200" dirty="0" smtClean="0"/>
              <a:t>productor, </a:t>
            </a:r>
            <a:r>
              <a:rPr lang="es-ES_tradnl" sz="2200" dirty="0"/>
              <a:t>o es atribuible a un dispositivo con una asignación personal.</a:t>
            </a:r>
            <a:r>
              <a:rPr lang="es-MX" sz="2200" dirty="0"/>
              <a:t> 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577639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b="1" dirty="0" smtClean="0"/>
              <a:t>3.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espetar </a:t>
            </a:r>
            <a:r>
              <a:rPr lang="es-ES_tradnl" sz="2200" dirty="0"/>
              <a:t>los principios de la gestión documental</a:t>
            </a:r>
            <a:r>
              <a:rPr lang="es-ES_tradnl" sz="2200" dirty="0" smtClean="0"/>
              <a:t>, adaptando </a:t>
            </a:r>
            <a:r>
              <a:rPr lang="es-ES_tradnl" sz="2200" dirty="0"/>
              <a:t>instrumentos </a:t>
            </a:r>
            <a:r>
              <a:rPr lang="es-ES_tradnl" sz="2200" dirty="0" smtClean="0"/>
              <a:t>tecnológicos, </a:t>
            </a:r>
            <a:r>
              <a:rPr lang="es-ES_tradnl" sz="2200" dirty="0"/>
              <a:t>de acuerdo </a:t>
            </a:r>
            <a:r>
              <a:rPr lang="es-ES_tradnl" sz="2200" dirty="0" smtClean="0"/>
              <a:t>a su naturaleza.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 smtClean="0"/>
              <a:t>4.</a:t>
            </a:r>
            <a:r>
              <a:rPr lang="es-ES_tradnl" sz="2200" dirty="0" smtClean="0"/>
              <a:t> </a:t>
            </a:r>
            <a:r>
              <a:rPr lang="es-ES_tradnl" sz="2200" dirty="0"/>
              <a:t>Todas las etapas del ciclo vital y de gestión de los documentos electrónicos deben de ser en medios magnéticos o electrónicos</a:t>
            </a:r>
            <a:r>
              <a:rPr lang="es-ES_tradnl" sz="2200" dirty="0" smtClean="0"/>
              <a:t>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5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eglas precisas </a:t>
            </a:r>
            <a:r>
              <a:rPr lang="es-ES_tradnl" sz="2200" dirty="0"/>
              <a:t>dentro del sistema institucional </a:t>
            </a:r>
            <a:r>
              <a:rPr lang="es-ES_tradnl" sz="2200" dirty="0" smtClean="0"/>
              <a:t>para </a:t>
            </a:r>
            <a:r>
              <a:rPr lang="es-ES_tradnl" sz="2200" dirty="0"/>
              <a:t>la producción, circulación, recepción, administración, etc. de los documentos </a:t>
            </a:r>
            <a:r>
              <a:rPr lang="es-ES_tradnl" sz="2200" dirty="0" smtClean="0"/>
              <a:t>electrónicos.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6.</a:t>
            </a:r>
            <a:r>
              <a:rPr lang="es-ES_tradnl" sz="2200" dirty="0" smtClean="0"/>
              <a:t> </a:t>
            </a:r>
            <a:r>
              <a:rPr lang="es-ES_tradnl" sz="2200" dirty="0"/>
              <a:t>L</a:t>
            </a:r>
            <a:r>
              <a:rPr lang="es-ES_tradnl" sz="2200" dirty="0" smtClean="0"/>
              <a:t>a </a:t>
            </a:r>
            <a:r>
              <a:rPr lang="es-ES_tradnl" sz="2200" dirty="0"/>
              <a:t>“Nube” es un servicio </a:t>
            </a:r>
            <a:r>
              <a:rPr lang="es-ES_tradnl" sz="2200" dirty="0" smtClean="0"/>
              <a:t>útil y adecuado, </a:t>
            </a:r>
            <a:r>
              <a:rPr lang="es-ES_tradnl" sz="2200" dirty="0"/>
              <a:t>por su naturaleza, pero debe de estar adaptado </a:t>
            </a:r>
            <a:r>
              <a:rPr lang="es-ES_tradnl" sz="2200" dirty="0" smtClean="0"/>
              <a:t>a </a:t>
            </a:r>
            <a:r>
              <a:rPr lang="es-ES_tradnl" sz="2200" dirty="0"/>
              <a:t>las reglas institucionales</a:t>
            </a:r>
            <a:r>
              <a:rPr lang="es-ES_tradnl" sz="2200" dirty="0" smtClean="0"/>
              <a:t>.</a:t>
            </a:r>
            <a:r>
              <a:rPr lang="es-ES_tradnl" sz="2200" dirty="0"/>
              <a:t> 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7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Los </a:t>
            </a:r>
            <a:r>
              <a:rPr lang="es-ES_tradnl" sz="2200" dirty="0"/>
              <a:t>servicios gratuitos de “Nube” </a:t>
            </a:r>
            <a:r>
              <a:rPr lang="es-ES_tradnl" sz="2200" dirty="0" smtClean="0"/>
              <a:t>son </a:t>
            </a:r>
            <a:r>
              <a:rPr lang="es-ES_tradnl" sz="2200" dirty="0"/>
              <a:t>una opción, pero se debe de limitar su </a:t>
            </a:r>
            <a:r>
              <a:rPr lang="es-ES_tradnl" sz="2200" dirty="0" smtClean="0"/>
              <a:t>uso.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8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Aunque el </a:t>
            </a:r>
            <a:r>
              <a:rPr lang="es-ES_tradnl" sz="2200" dirty="0" smtClean="0"/>
              <a:t>Consejo Nacional de Archivos </a:t>
            </a:r>
            <a:r>
              <a:rPr lang="es-ES_tradnl" sz="2200" dirty="0"/>
              <a:t>emita </a:t>
            </a:r>
            <a:r>
              <a:rPr lang="es-ES_tradnl" sz="2200" dirty="0" smtClean="0"/>
              <a:t>las normas generales, maximizar las posibilidades institucionales, adaptando la tecnología y las técnicas que garanticen al máximo la </a:t>
            </a:r>
            <a:r>
              <a:rPr lang="es-ES_tradnl" sz="2200" dirty="0"/>
              <a:t>validez </a:t>
            </a:r>
            <a:r>
              <a:rPr lang="es-ES_tradnl" sz="2200" dirty="0" smtClean="0"/>
              <a:t>jurídica.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9.</a:t>
            </a:r>
            <a:r>
              <a:rPr lang="es-ES_tradnl" sz="2200" dirty="0" smtClean="0"/>
              <a:t> El contenido informativo es importante en la organización, pero también considerar los metadatos como parte fundamental del sistema institucional.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10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Considerar que un documento electrónico, como los mensajes de “correo electrónico”, pueden contener más documentos electrónicos.</a:t>
            </a:r>
          </a:p>
          <a:p>
            <a:pPr marL="0" indent="0" algn="just">
              <a:buNone/>
            </a:pPr>
            <a:r>
              <a:rPr lang="es-ES_tradnl" sz="2200" b="1" dirty="0" smtClean="0"/>
              <a:t>11.</a:t>
            </a:r>
            <a:r>
              <a:rPr lang="es-ES_tradnl" sz="2200" dirty="0" smtClean="0"/>
              <a:t> Considerar las aplicaciones y otros medios de comunicación.</a:t>
            </a:r>
            <a:r>
              <a:rPr lang="es-MX" sz="2200" dirty="0" smtClean="0"/>
              <a:t> </a:t>
            </a:r>
            <a:endParaRPr lang="es-ES_tradnl" sz="2200" dirty="0" smtClean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MX" dirty="0" smtClean="0"/>
              <a:t>¡GRACIAS!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MTRO. JAVIER DIEZ DE URDANIVIA DEL VALLE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Instituto Coahuilense de Acceso a la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Información Pública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b="1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 </a:t>
            </a:r>
            <a:r>
              <a:rPr lang="es-ES_tradnl" sz="2400" dirty="0" smtClean="0"/>
              <a:t>@10urdanivia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err="1"/>
              <a:t>x</a:t>
            </a:r>
            <a:r>
              <a:rPr lang="es-ES_tradnl" sz="2400" dirty="0" err="1" smtClean="0"/>
              <a:t>d.urdanivia@icai.org.mx</a:t>
            </a:r>
            <a:r>
              <a:rPr lang="es-MX" sz="2400" dirty="0" smtClean="0"/>
              <a:t> 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  <p:pic>
        <p:nvPicPr>
          <p:cNvPr id="7" name="Imagen 6" descr="logo twitte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768" y="4533110"/>
            <a:ext cx="712190" cy="712190"/>
          </a:xfrm>
          <a:prstGeom prst="rect">
            <a:avLst/>
          </a:prstGeom>
        </p:spPr>
      </p:pic>
      <p:pic>
        <p:nvPicPr>
          <p:cNvPr id="8" name="Imagen 7" descr="logo email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06" y="5315301"/>
            <a:ext cx="607351" cy="60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PREGUNTA BÁSICA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DOCUMENTOS ELECTRÓNICOS Y LA GESTIÓN DOCUMENTAL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944731"/>
            <a:ext cx="8338339" cy="3524049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sz="2800" dirty="0" smtClean="0"/>
              <a:t>¿Por qué la característica de “electrónicos”?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/>
              <a:t>¿Cuáles son los documentos electrónicos o cómo se distinguen de acuerdo a la Ley General?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/>
              <a:t>¿Todos los documentos se gestionan igual o aquellos identificados como electrónicos deben de tener una gestión diferente?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OBJETO DE LA LEY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/>
            <a:r>
              <a:rPr lang="es-ES" sz="2200" b="1" dirty="0" smtClean="0"/>
              <a:t>Artículo 1. </a:t>
            </a:r>
            <a:r>
              <a:rPr lang="es-ES" sz="2200" dirty="0" smtClean="0"/>
              <a:t>“…</a:t>
            </a:r>
            <a:r>
              <a:rPr lang="es-ES" sz="2200" b="1" dirty="0" smtClean="0"/>
              <a:t> </a:t>
            </a:r>
            <a:r>
              <a:rPr lang="es-ES_tradnl" sz="2200" i="1" dirty="0"/>
              <a:t>se establecerán los principios y bases generales para la organización y conservación, administración y preservación homogénea de los </a:t>
            </a:r>
            <a:r>
              <a:rPr lang="es-ES_tradnl" sz="2200" i="1" dirty="0" smtClean="0"/>
              <a:t>archivos…”.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Artículo 2, </a:t>
            </a:r>
            <a:r>
              <a:rPr lang="es-ES" sz="2200" b="1" dirty="0" err="1" smtClean="0"/>
              <a:t>Fracc</a:t>
            </a:r>
            <a:r>
              <a:rPr lang="es-ES" sz="2200" b="1" dirty="0" smtClean="0"/>
              <a:t>. V. </a:t>
            </a:r>
            <a:r>
              <a:rPr lang="es-ES" sz="2200" dirty="0" smtClean="0"/>
              <a:t>“</a:t>
            </a:r>
            <a:r>
              <a:rPr lang="es-ES_tradnl" sz="2200" i="1" dirty="0" smtClean="0"/>
              <a:t>Sentar </a:t>
            </a:r>
            <a:r>
              <a:rPr lang="es-ES_tradnl" sz="2200" i="1" dirty="0"/>
              <a:t>las bases para el desarrollo y la implementación de un sistema integral de gestión de </a:t>
            </a:r>
            <a:r>
              <a:rPr lang="es-ES_tradnl" sz="2200" b="1" i="1" u="sng" dirty="0"/>
              <a:t>documentos </a:t>
            </a:r>
            <a:r>
              <a:rPr lang="es-ES_tradnl" sz="2200" b="1" i="1" u="sng" dirty="0" smtClean="0"/>
              <a:t>electrónicos</a:t>
            </a:r>
            <a:r>
              <a:rPr lang="es-ES_tradnl" sz="2200" i="1" dirty="0" smtClean="0"/>
              <a:t>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¿</a:t>
            </a:r>
            <a:r>
              <a:rPr lang="es-ES_tradnl" sz="2200" b="1" dirty="0" smtClean="0"/>
              <a:t>Por </a:t>
            </a:r>
            <a:r>
              <a:rPr lang="es-ES_tradnl" sz="2200" b="1" dirty="0"/>
              <a:t>qué se requiere una calificación de electrónicos?</a:t>
            </a:r>
            <a:r>
              <a:rPr lang="es-ES_tradnl" sz="2200" dirty="0"/>
              <a:t> </a:t>
            </a:r>
            <a:r>
              <a:rPr lang="es-ES_tradnl" sz="2200" b="1" dirty="0"/>
              <a:t>¿</a:t>
            </a:r>
            <a:r>
              <a:rPr lang="es-ES_tradnl" sz="2200" b="1" dirty="0" smtClean="0"/>
              <a:t>Cuál es la naturaleza que los distingue legalmente</a:t>
            </a:r>
            <a:r>
              <a:rPr lang="es-ES" sz="2200" b="1" dirty="0" smtClean="0"/>
              <a:t>?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¿CUÁL ES LA NATURALEZA QUE LOS DISTINGUE LEGALMENTE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" b="1" dirty="0" smtClean="0"/>
              <a:t>Art. </a:t>
            </a:r>
            <a:r>
              <a:rPr lang="es-ES" b="1" dirty="0"/>
              <a:t>4</a:t>
            </a:r>
            <a:r>
              <a:rPr lang="es-ES" b="1" dirty="0" smtClean="0"/>
              <a:t> Definiciones. </a:t>
            </a:r>
            <a:r>
              <a:rPr lang="es-ES" dirty="0" smtClean="0"/>
              <a:t>No hay definición de documento electrónico; ni siquiera se define documento, </a:t>
            </a:r>
            <a:r>
              <a:rPr lang="es-ES" b="1" dirty="0" smtClean="0"/>
              <a:t>PERO…</a:t>
            </a:r>
          </a:p>
          <a:p>
            <a:pPr algn="just">
              <a:lnSpc>
                <a:spcPct val="130000"/>
              </a:lnSpc>
            </a:pPr>
            <a:r>
              <a:rPr lang="es-ES" dirty="0"/>
              <a:t>A</a:t>
            </a:r>
            <a:r>
              <a:rPr lang="es-ES" dirty="0" smtClean="0"/>
              <a:t>lgunas definiciones legales para nuestro propósito: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de Archivo”;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Histórico”;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“Soporte Documental”; </a:t>
            </a:r>
            <a:r>
              <a:rPr lang="es-ES" dirty="0" smtClean="0"/>
              <a:t>y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“Expediente Electrónico”.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Autofit/>
          </a:bodyPr>
          <a:lstStyle/>
          <a:p>
            <a:r>
              <a:rPr lang="es-ES_tradnl" sz="3200" dirty="0"/>
              <a:t>Capítulo </a:t>
            </a:r>
            <a:r>
              <a:rPr lang="es-ES_tradnl" sz="3200" dirty="0" smtClean="0"/>
              <a:t>IX. De Los Documentos de Archivo Electrónicos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/>
            <a:r>
              <a:rPr lang="es-ES" sz="2400" dirty="0" smtClean="0"/>
              <a:t>Se integra de 9 artículos en total.</a:t>
            </a:r>
          </a:p>
          <a:p>
            <a:pPr algn="just"/>
            <a:r>
              <a:rPr lang="es-ES" sz="2400" dirty="0"/>
              <a:t>D</a:t>
            </a:r>
            <a:r>
              <a:rPr lang="es-ES" sz="2400" dirty="0" smtClean="0"/>
              <a:t>escribe especificaciones que debemos de considerar para el tratamiento de documentos de archivo electrónico.</a:t>
            </a:r>
          </a:p>
          <a:p>
            <a:pPr algn="just"/>
            <a:r>
              <a:rPr lang="es-ES" sz="2400" dirty="0" smtClean="0"/>
              <a:t>Concentra, en su mayoría, la atención legal que se debe de prestar a los documentos electrónicos.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b="1" i="1" dirty="0"/>
              <a:t>Además de los procesos de gestión previstos en el artículo </a:t>
            </a:r>
            <a:r>
              <a:rPr lang="es-ES" sz="2400" b="1" i="1" dirty="0" smtClean="0"/>
              <a:t>12 </a:t>
            </a:r>
            <a:r>
              <a:rPr lang="es-ES_tradnl" i="1" dirty="0" smtClean="0"/>
              <a:t>[mantener </a:t>
            </a:r>
            <a:r>
              <a:rPr lang="es-ES_tradnl" i="1" dirty="0"/>
              <a:t>los documentos contenidos en sus archivos en el orden original en que fueron </a:t>
            </a:r>
            <a:r>
              <a:rPr lang="es-ES_tradnl" i="1" dirty="0" smtClean="0"/>
              <a:t>producidos… la </a:t>
            </a:r>
            <a:r>
              <a:rPr lang="es-ES_tradnl" i="1" dirty="0"/>
              <a:t>producción, organización, acceso, consulta, valoración documental, disposición documental y conservación</a:t>
            </a:r>
            <a:r>
              <a:rPr lang="es-ES_tradnl" i="1" dirty="0" smtClean="0"/>
              <a:t>]</a:t>
            </a:r>
            <a:r>
              <a:rPr lang="es-ES" dirty="0" smtClean="0"/>
              <a:t> </a:t>
            </a:r>
            <a:r>
              <a:rPr lang="es-ES" sz="2400" b="1" dirty="0"/>
              <a:t>de esta Ley, se deberá </a:t>
            </a:r>
            <a:r>
              <a:rPr lang="es-ES" sz="2400" b="1" dirty="0" smtClean="0"/>
              <a:t>contemplar…”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10935</TotalTime>
  <Words>1853</Words>
  <Application>Microsoft Office PowerPoint</Application>
  <PresentationFormat>Presentación en pantalla (4:3)</PresentationFormat>
  <Paragraphs>156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9" baseType="lpstr">
      <vt:lpstr>Century Gothic</vt:lpstr>
      <vt:lpstr>Wingdings 2</vt:lpstr>
      <vt:lpstr>Perception</vt:lpstr>
      <vt:lpstr>DOCUMENTOS DE ARCHIVO ELECTRÓNICO</vt:lpstr>
      <vt:lpstr>Gestión de Documentos en los Últimos Meses</vt:lpstr>
      <vt:lpstr>TEMA Y OBJETIVO</vt:lpstr>
      <vt:lpstr>PREGUNTA BÁSICA PARA LOGRAR EL OBJETIVO</vt:lpstr>
      <vt:lpstr>DOCUMENTOS ELECTRÓNICOS Y LA GESTIÓN DOCUMENTAL</vt:lpstr>
      <vt:lpstr>OBJETO DE LA LEY</vt:lpstr>
      <vt:lpstr>¿CUÁL ES LA NATURALEZA QUE LOS DISTINGUE LEGALMENTE?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HASTA AQUÍ LA LEY GENERAL</vt:lpstr>
      <vt:lpstr>¿ES SUFICIENTE PARA SABER CÓMO HACER UNA BUENA GESTIÓN?</vt:lpstr>
      <vt:lpstr>¿QUÉ ES UN  DOCUMENTO DE ARCHIVO ELECTRÓNICO?</vt:lpstr>
      <vt:lpstr>¿QUÉ ES UN  DOCUMENTO DE ARCHIVO ELECTRÓNICO?</vt:lpstr>
      <vt:lpstr>IMPORTANCIA DE UNA DEFINICIÓN PRECISA</vt:lpstr>
      <vt:lpstr>IMPORTANCIA DE UNA DEFINICIÓN PRECISA</vt:lpstr>
      <vt:lpstr>IMPORTANCIA DE UNA DEFINICIÓN PRECISA</vt:lpstr>
      <vt:lpstr>VALIDEZ JURÍDICA</vt:lpstr>
      <vt:lpstr>UNA BUENA GESTIÓN DE LOS DOCUMENTOS ELECTRÓNICOS</vt:lpstr>
      <vt:lpstr>¿QUÉ ES LA GESTIÓN DE  DOCUMENTOS ELECTRÓNICOS?</vt:lpstr>
      <vt:lpstr>GESTIÓN DE DOCUMENTOS ELECTRÓNICOS “LA NUBE”</vt:lpstr>
      <vt:lpstr>REGRESO A LA PREGUNTA BÁSICA PARA LOGRAR EL OBJETIVO</vt:lpstr>
      <vt:lpstr>¿QUÉ INFORMACIÓN LOGRAMOS OBTENER DE INTERPRETAR LA LEY?</vt:lpstr>
      <vt:lpstr>CONCLUSIONES</vt:lpstr>
      <vt:lpstr>CONCLUSIONES</vt:lpstr>
      <vt:lpstr>CONCLUSIONES</vt:lpstr>
      <vt:lpstr>CONCLUSIONES</vt:lpstr>
      <vt:lpstr>¡GRACIAS!</vt:lpstr>
    </vt:vector>
  </TitlesOfParts>
  <Company>ICAI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DE ARCHIVO ELECTRÓNICO</dc:title>
  <dc:creator>Javier Diez de Urdanivia</dc:creator>
  <cp:lastModifiedBy>Usuario de Windows</cp:lastModifiedBy>
  <cp:revision>64</cp:revision>
  <cp:lastPrinted>2020-07-12T19:51:59Z</cp:lastPrinted>
  <dcterms:created xsi:type="dcterms:W3CDTF">2020-07-11T18:42:26Z</dcterms:created>
  <dcterms:modified xsi:type="dcterms:W3CDTF">2020-11-11T17:50:51Z</dcterms:modified>
</cp:coreProperties>
</file>